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74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0FF7-649E-4E03-BD2E-82A95D9F3CE8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3926-22FB-4C9E-A6DA-E89D3422E6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1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81F3-F1C5-4083-BF0E-EC5E4DD76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3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613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17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62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689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570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56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029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772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35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83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42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09" y="166938"/>
            <a:ext cx="11617291" cy="16786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ҚАЗАҚСТАН РЕСПУБЛИКАСЫНЫҢ БІЛІМ ЖӘНЕ ҒЫЛЫМ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МИНИСТРЛІГІ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ӘЛ-ФАРАБИ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АТЫНДАҒЫ ҚАЗАҚ ҰЛТТЫҚ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УНИВЕРСИТЕТІ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БИОЛОГИЯ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ЖӘНЕ БИОТЕХНОЛОГИЯ ФАКУЛЬТЕТІ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БОТАНИКА ЖӘНЕ АГРОЭКОЛОГИЯ КАФЕДРАСЫ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9171" y="2736502"/>
            <a:ext cx="9070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3200" dirty="0" smtClean="0">
                <a:latin typeface="Comic Sans MS" panose="030F0702030302020204" pitchFamily="66" charset="0"/>
              </a:rPr>
              <a:t>Тақырыбы</a:t>
            </a:r>
            <a:r>
              <a:rPr lang="kk-KZ" sz="3200" dirty="0">
                <a:latin typeface="Comic Sans MS" panose="030F0702030302020204" pitchFamily="66" charset="0"/>
              </a:rPr>
              <a:t>: Биоалуантүрлілікті сақтау және өсімдіктер жабынын тиімді пайдалану.</a:t>
            </a:r>
            <a:endParaRPr lang="kk-KZ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" y="166939"/>
            <a:ext cx="1491530" cy="1661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BA9E7-392A-A422-6E27-CCC2F09D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72" y="156190"/>
            <a:ext cx="1689328" cy="1678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2053D-4F51-BAE2-102E-74AD13C8E3D4}"/>
              </a:ext>
            </a:extLst>
          </p:cNvPr>
          <p:cNvSpPr txBox="1"/>
          <p:nvPr/>
        </p:nvSpPr>
        <p:spPr>
          <a:xfrm>
            <a:off x="8457988" y="561702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Дәріскер: </a:t>
            </a:r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б.ғ.к., профессор </a:t>
            </a:r>
          </a:p>
          <a:p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Аметов Абибулла </a:t>
            </a:r>
            <a:endParaRPr lang="ru-KZ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0236F-ACAB-0665-DB82-5F1CB3C25745}"/>
              </a:ext>
            </a:extLst>
          </p:cNvPr>
          <p:cNvSpPr txBox="1"/>
          <p:nvPr/>
        </p:nvSpPr>
        <p:spPr>
          <a:xfrm>
            <a:off x="2581825" y="1845596"/>
            <a:ext cx="7354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 </a:t>
            </a:r>
            <a:r>
              <a:rPr lang="kk-KZ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Дәріс </a:t>
            </a:r>
            <a:endParaRPr lang="kk-KZ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59080"/>
            <a:ext cx="10149840" cy="64008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err="1">
                <a:latin typeface="Comic Sans MS" panose="030F0702030302020204" pitchFamily="66" charset="0"/>
              </a:rPr>
              <a:t>Қызыл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кітаптағы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түрлердің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тізімі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үнемі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өзгеріп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отырады</a:t>
            </a:r>
            <a:r>
              <a:rPr lang="ru-RU" sz="2600" dirty="0">
                <a:latin typeface="Comic Sans MS" panose="030F0702030302020204" pitchFamily="66" charset="0"/>
              </a:rPr>
              <a:t>. </a:t>
            </a:r>
            <a:r>
              <a:rPr lang="ru-RU" sz="2600" dirty="0" err="1">
                <a:latin typeface="Comic Sans MS" panose="030F0702030302020204" pitchFamily="66" charset="0"/>
              </a:rPr>
              <a:t>Қалпына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келтірілген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түрлер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тізімнен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шығарылады</a:t>
            </a:r>
            <a:r>
              <a:rPr lang="ru-RU" sz="2600" dirty="0">
                <a:latin typeface="Comic Sans MS" panose="030F0702030302020204" pitchFamily="66" charset="0"/>
              </a:rPr>
              <a:t>. Ал </a:t>
            </a:r>
            <a:r>
              <a:rPr lang="ru-RU" sz="2600" dirty="0" err="1">
                <a:latin typeface="Comic Sans MS" panose="030F0702030302020204" pitchFamily="66" charset="0"/>
              </a:rPr>
              <a:t>тізім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басқа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тіршілік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көзі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нашарланған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түрлермен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толықтырылады</a:t>
            </a:r>
            <a:r>
              <a:rPr lang="ru-RU" sz="26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6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err="1" smtClean="0">
                <a:latin typeface="Comic Sans MS" panose="030F0702030302020204" pitchFamily="66" charset="0"/>
              </a:rPr>
              <a:t>Қазақстанның</a:t>
            </a:r>
            <a:r>
              <a:rPr lang="ru-RU" sz="2600" dirty="0" smtClean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Қызыл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кітабын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шығаруы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республикамыздын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өте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сирек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өсімдіктерді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сақтап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қалу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және</a:t>
            </a:r>
            <a:r>
              <a:rPr lang="ru-RU" sz="2600" dirty="0">
                <a:latin typeface="Comic Sans MS" panose="030F0702030302020204" pitchFamily="66" charset="0"/>
              </a:rPr>
              <a:t> оны </a:t>
            </a:r>
            <a:r>
              <a:rPr lang="ru-RU" sz="2600" dirty="0" err="1">
                <a:latin typeface="Comic Sans MS" panose="030F0702030302020204" pitchFamily="66" charset="0"/>
              </a:rPr>
              <a:t>қорғаудағы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рөлі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өте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зор</a:t>
            </a:r>
            <a:r>
              <a:rPr lang="ru-RU" sz="26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err="1">
                <a:latin typeface="Comic Sans MS" panose="030F0702030302020204" pitchFamily="66" charset="0"/>
              </a:rPr>
              <a:t>Экономикалық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проблемаларды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шеше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отырып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біз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өзімізді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қоршаған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ортаның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қал-жағдайын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естен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шығармауымыз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керек</a:t>
            </a:r>
            <a:r>
              <a:rPr lang="ru-RU" sz="2600" dirty="0">
                <a:latin typeface="Comic Sans MS" panose="030F0702030302020204" pitchFamily="66" charset="0"/>
              </a:rPr>
              <a:t>. </a:t>
            </a:r>
            <a:r>
              <a:rPr lang="ru-RU" sz="2600" dirty="0" err="1">
                <a:latin typeface="Comic Sans MS" panose="030F0702030302020204" pitchFamily="66" charset="0"/>
              </a:rPr>
              <a:t>Ғылым</a:t>
            </a:r>
            <a:r>
              <a:rPr lang="ru-RU" sz="2600" dirty="0">
                <a:latin typeface="Comic Sans MS" panose="030F0702030302020204" pitchFamily="66" charset="0"/>
              </a:rPr>
              <a:t> мен </a:t>
            </a:r>
            <a:r>
              <a:rPr lang="ru-RU" sz="2600" dirty="0" err="1">
                <a:latin typeface="Comic Sans MS" panose="030F0702030302020204" pitchFamily="66" charset="0"/>
              </a:rPr>
              <a:t>техниканың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алға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басуы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адам</a:t>
            </a:r>
            <a:r>
              <a:rPr lang="ru-RU" sz="2600" dirty="0">
                <a:latin typeface="Comic Sans MS" panose="030F0702030302020204" pitchFamily="66" charset="0"/>
              </a:rPr>
              <a:t> мен </a:t>
            </a:r>
            <a:r>
              <a:rPr lang="ru-RU" sz="2600" dirty="0" err="1">
                <a:latin typeface="Comic Sans MS" panose="030F0702030302020204" pitchFamily="66" charset="0"/>
              </a:rPr>
              <a:t>табиғат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арасында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үндестіктің</a:t>
            </a:r>
            <a:r>
              <a:rPr lang="ru-RU" sz="2600" dirty="0">
                <a:latin typeface="Comic Sans MS" panose="030F0702030302020204" pitchFamily="66" charset="0"/>
              </a:rPr>
              <a:t> болу </a:t>
            </a:r>
            <a:r>
              <a:rPr lang="ru-RU" sz="2600" dirty="0" err="1">
                <a:latin typeface="Comic Sans MS" panose="030F0702030302020204" pitchFamily="66" charset="0"/>
              </a:rPr>
              <a:t>қажеттілігіне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еріксіз</a:t>
            </a:r>
            <a:r>
              <a:rPr lang="ru-RU" sz="2600" dirty="0">
                <a:latin typeface="Comic Sans MS" panose="030F0702030302020204" pitchFamily="66" charset="0"/>
              </a:rPr>
              <a:t> ой </a:t>
            </a:r>
            <a:r>
              <a:rPr lang="ru-RU" sz="2600" dirty="0" err="1">
                <a:latin typeface="Comic Sans MS" panose="030F0702030302020204" pitchFamily="66" charset="0"/>
              </a:rPr>
              <a:t>тоқтаттырады</a:t>
            </a:r>
            <a:r>
              <a:rPr lang="ru-RU" sz="26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err="1">
                <a:latin typeface="Comic Sans MS" panose="030F0702030302020204" pitchFamily="66" charset="0"/>
              </a:rPr>
              <a:t>Қазақстанның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Қызыл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кітабының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жарыққа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шығуы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біздің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әрқайсымыздың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соншалықты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көркем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әрі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тамаша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табиғат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әлемін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сақтаудағы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жеке-жеке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жауапкер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екенімізді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саналы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түрде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ұғынуымызға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түрткі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болады</a:t>
            </a:r>
            <a:r>
              <a:rPr lang="ru-RU" sz="26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err="1">
                <a:latin typeface="Comic Sans MS" panose="030F0702030302020204" pitchFamily="66" charset="0"/>
              </a:rPr>
              <a:t>Қызыл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кітаптың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беттерін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аша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отырып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бізге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жойылып</a:t>
            </a:r>
            <a:r>
              <a:rPr lang="ru-RU" sz="2600" dirty="0">
                <a:latin typeface="Comic Sans MS" panose="030F0702030302020204" pitchFamily="66" charset="0"/>
              </a:rPr>
              <a:t> бара </a:t>
            </a:r>
            <a:r>
              <a:rPr lang="ru-RU" sz="2600" dirty="0" err="1">
                <a:latin typeface="Comic Sans MS" panose="030F0702030302020204" pitchFamily="66" charset="0"/>
              </a:rPr>
              <a:t>жатқан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немесе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жойылып</a:t>
            </a:r>
            <a:r>
              <a:rPr lang="ru-RU" sz="2600" dirty="0">
                <a:latin typeface="Comic Sans MS" panose="030F0702030302020204" pitchFamily="66" charset="0"/>
              </a:rPr>
              <a:t> кету </a:t>
            </a:r>
            <a:r>
              <a:rPr lang="ru-RU" sz="2600" dirty="0" err="1">
                <a:latin typeface="Comic Sans MS" panose="030F0702030302020204" pitchFamily="66" charset="0"/>
              </a:rPr>
              <a:t>қаупі</a:t>
            </a:r>
            <a:r>
              <a:rPr lang="ru-RU" sz="2600" dirty="0">
                <a:latin typeface="Comic Sans MS" panose="030F0702030302020204" pitchFamily="66" charset="0"/>
              </a:rPr>
              <a:t> бар </a:t>
            </a:r>
            <a:r>
              <a:rPr lang="ru-RU" sz="2600" dirty="0" err="1">
                <a:latin typeface="Comic Sans MS" panose="030F0702030302020204" pitchFamily="66" charset="0"/>
              </a:rPr>
              <a:t>жануарлар</a:t>
            </a:r>
            <a:r>
              <a:rPr lang="ru-RU" sz="2600" dirty="0">
                <a:latin typeface="Comic Sans MS" panose="030F0702030302020204" pitchFamily="66" charset="0"/>
              </a:rPr>
              <a:t> мен </a:t>
            </a:r>
            <a:r>
              <a:rPr lang="ru-RU" sz="2600" dirty="0" err="1">
                <a:latin typeface="Comic Sans MS" panose="030F0702030302020204" pitchFamily="66" charset="0"/>
              </a:rPr>
              <a:t>өсімдіктер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түрлері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тізімінің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өсуіне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себепші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болатын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жағдайлар</a:t>
            </a:r>
            <a:r>
              <a:rPr lang="ru-RU" sz="2600" dirty="0">
                <a:latin typeface="Comic Sans MS" panose="030F0702030302020204" pitchFamily="66" charset="0"/>
              </a:rPr>
              <a:t> мен </a:t>
            </a:r>
            <a:r>
              <a:rPr lang="ru-RU" sz="2600" dirty="0" err="1">
                <a:latin typeface="Comic Sans MS" panose="030F0702030302020204" pitchFamily="66" charset="0"/>
              </a:rPr>
              <a:t>себептер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туралы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терең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ойлануымыз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керек</a:t>
            </a:r>
            <a:r>
              <a:rPr lang="ru-RU" sz="26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err="1">
                <a:latin typeface="Comic Sans MS" panose="030F0702030302020204" pitchFamily="66" charset="0"/>
              </a:rPr>
              <a:t>Биологиялық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әртүрлілікті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сақтау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мәселесі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бірнеше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ондаған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жылдардан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бері</a:t>
            </a:r>
            <a:r>
              <a:rPr lang="ru-RU" sz="2600" dirty="0">
                <a:latin typeface="Comic Sans MS" panose="030F0702030302020204" pitchFamily="66" charset="0"/>
              </a:rPr>
              <a:t> тек </a:t>
            </a:r>
            <a:r>
              <a:rPr lang="ru-RU" sz="2600" dirty="0" err="1">
                <a:latin typeface="Comic Sans MS" panose="030F0702030302020204" pitchFamily="66" charset="0"/>
              </a:rPr>
              <a:t>мамандар</a:t>
            </a:r>
            <a:r>
              <a:rPr lang="ru-RU" sz="2600" dirty="0">
                <a:latin typeface="Comic Sans MS" panose="030F0702030302020204" pitchFamily="66" charset="0"/>
              </a:rPr>
              <a:t> мен </a:t>
            </a:r>
            <a:r>
              <a:rPr lang="ru-RU" sz="2600" dirty="0" err="1">
                <a:latin typeface="Comic Sans MS" panose="030F0702030302020204" pitchFamily="66" charset="0"/>
              </a:rPr>
              <a:t>табиғат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қорғаудың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жекелеген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ынталы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адамдарының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міндеті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болудан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қалды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себебі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әр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бір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биологиялық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түрді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жоғалту</a:t>
            </a:r>
            <a:r>
              <a:rPr lang="ru-RU" sz="2600" dirty="0">
                <a:latin typeface="Comic Sans MS" panose="030F0702030302020204" pitchFamily="66" charset="0"/>
              </a:rPr>
              <a:t> тек </a:t>
            </a:r>
            <a:r>
              <a:rPr lang="ru-RU" sz="2600" dirty="0" err="1">
                <a:latin typeface="Comic Sans MS" panose="030F0702030302020204" pitchFamily="66" charset="0"/>
              </a:rPr>
              <a:t>адамгершілік</a:t>
            </a:r>
            <a:r>
              <a:rPr lang="ru-RU" sz="2600" dirty="0">
                <a:latin typeface="Comic Sans MS" panose="030F0702030302020204" pitchFamily="66" charset="0"/>
              </a:rPr>
              <a:t> пен </a:t>
            </a:r>
            <a:r>
              <a:rPr lang="ru-RU" sz="2600" dirty="0" err="1">
                <a:latin typeface="Comic Sans MS" panose="030F0702030302020204" pitchFamily="66" charset="0"/>
              </a:rPr>
              <a:t>жалпы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теориялық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пікірлерге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ғана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емес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сонымен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қатар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қоғамның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экономикалық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мүддесіне</a:t>
            </a:r>
            <a:r>
              <a:rPr lang="ru-RU" sz="2600" dirty="0">
                <a:latin typeface="Comic Sans MS" panose="030F0702030302020204" pitchFamily="66" charset="0"/>
              </a:rPr>
              <a:t> де </a:t>
            </a:r>
            <a:r>
              <a:rPr lang="ru-RU" sz="2600" dirty="0" err="1">
                <a:latin typeface="Comic Sans MS" panose="030F0702030302020204" pitchFamily="66" charset="0"/>
              </a:rPr>
              <a:t>нұқсан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келтіретініне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адамзат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баласының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толықтай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көзі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жетті</a:t>
            </a:r>
            <a:r>
              <a:rPr lang="ru-RU" sz="2600" dirty="0">
                <a:latin typeface="Comic Sans MS" panose="030F0702030302020204" pitchFamily="66" charset="0"/>
              </a:rPr>
              <a:t>. </a:t>
            </a:r>
            <a:r>
              <a:rPr lang="ru-RU" sz="2600" dirty="0" err="1">
                <a:latin typeface="Comic Sans MS" panose="030F0702030302020204" pitchFamily="66" charset="0"/>
              </a:rPr>
              <a:t>Бұған</a:t>
            </a:r>
            <a:r>
              <a:rPr lang="ru-RU" sz="2600" dirty="0">
                <a:latin typeface="Comic Sans MS" panose="030F0702030302020204" pitchFamily="66" charset="0"/>
              </a:rPr>
              <a:t> 1992 </a:t>
            </a:r>
            <a:r>
              <a:rPr lang="ru-RU" sz="2600" dirty="0" err="1">
                <a:latin typeface="Comic Sans MS" panose="030F0702030302020204" pitchFamily="66" charset="0"/>
              </a:rPr>
              <a:t>жылы</a:t>
            </a:r>
            <a:r>
              <a:rPr lang="ru-RU" sz="2600" dirty="0">
                <a:latin typeface="Comic Sans MS" panose="030F0702030302020204" pitchFamily="66" charset="0"/>
              </a:rPr>
              <a:t> Рио – де – </a:t>
            </a:r>
            <a:r>
              <a:rPr lang="ru-RU" sz="2600" dirty="0" err="1">
                <a:latin typeface="Comic Sans MS" panose="030F0702030302020204" pitchFamily="66" charset="0"/>
              </a:rPr>
              <a:t>Жанейрода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өткен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конференцияда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дүние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жүзінің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көптеген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елдері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оның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ішінде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Қазақстанда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қол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қойған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биологиялық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әртүрлілік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туралы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Конвенцияның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қабылдануы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дәлел</a:t>
            </a:r>
            <a:r>
              <a:rPr lang="ru-RU" sz="2600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40" y="304800"/>
            <a:ext cx="11003280" cy="64312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latin typeface="Comic Sans MS" panose="030F0702030302020204" pitchFamily="66" charset="0"/>
              </a:rPr>
              <a:t>Қазақстанда</a:t>
            </a:r>
            <a:r>
              <a:rPr lang="ru-RU" sz="2400" dirty="0">
                <a:latin typeface="Comic Sans MS" panose="030F0702030302020204" pitchFamily="66" charset="0"/>
              </a:rPr>
              <a:t> «</a:t>
            </a:r>
            <a:r>
              <a:rPr lang="ru-RU" sz="2400" dirty="0" err="1">
                <a:latin typeface="Comic Sans MS" panose="030F0702030302020204" pitchFamily="66" charset="0"/>
              </a:rPr>
              <a:t>Қызыл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кітап</a:t>
            </a:r>
            <a:r>
              <a:rPr lang="ru-RU" sz="2400" dirty="0">
                <a:latin typeface="Comic Sans MS" panose="030F0702030302020204" pitchFamily="66" charset="0"/>
              </a:rPr>
              <a:t> » Республика </a:t>
            </a:r>
            <a:r>
              <a:rPr lang="ru-RU" sz="2400" dirty="0" err="1">
                <a:latin typeface="Comic Sans MS" panose="030F0702030302020204" pitchFamily="66" charset="0"/>
              </a:rPr>
              <a:t>Үкіметінің</a:t>
            </a:r>
            <a:r>
              <a:rPr lang="ru-RU" sz="2400" dirty="0">
                <a:latin typeface="Comic Sans MS" panose="030F0702030302020204" pitchFamily="66" charset="0"/>
              </a:rPr>
              <a:t> 1978 </a:t>
            </a:r>
            <a:r>
              <a:rPr lang="ru-RU" sz="2400" dirty="0" err="1">
                <a:latin typeface="Comic Sans MS" panose="030F0702030302020204" pitchFamily="66" charset="0"/>
              </a:rPr>
              <a:t>жылдың</a:t>
            </a:r>
            <a:r>
              <a:rPr lang="ru-RU" sz="2400" dirty="0">
                <a:latin typeface="Comic Sans MS" panose="030F0702030302020204" pitchFamily="66" charset="0"/>
              </a:rPr>
              <a:t>  16-қаңтарындағы </a:t>
            </a:r>
            <a:r>
              <a:rPr lang="ru-RU" sz="2400" dirty="0" err="1">
                <a:latin typeface="Comic Sans MS" panose="030F0702030302020204" pitchFamily="66" charset="0"/>
              </a:rPr>
              <a:t>қаулысы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бойынша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бекітілді</a:t>
            </a:r>
            <a:r>
              <a:rPr lang="ru-RU" sz="2400" dirty="0">
                <a:latin typeface="Comic Sans MS" panose="030F0702030302020204" pitchFamily="66" charset="0"/>
              </a:rPr>
              <a:t> (</a:t>
            </a:r>
            <a:r>
              <a:rPr lang="ru-RU" sz="2400" dirty="0" err="1">
                <a:latin typeface="Comic Sans MS" panose="030F0702030302020204" pitchFamily="66" charset="0"/>
              </a:rPr>
              <a:t>Қазақ</a:t>
            </a:r>
            <a:r>
              <a:rPr lang="ru-RU" sz="2400" dirty="0">
                <a:latin typeface="Comic Sans MS" panose="030F0702030302020204" pitchFamily="66" charset="0"/>
              </a:rPr>
              <a:t> ССР </a:t>
            </a:r>
            <a:r>
              <a:rPr lang="ru-RU" sz="2400" dirty="0" err="1">
                <a:latin typeface="Comic Sans MS" panose="030F0702030302020204" pitchFamily="66" charset="0"/>
              </a:rPr>
              <a:t>Министрлігі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Советінің</a:t>
            </a:r>
            <a:r>
              <a:rPr lang="ru-RU" sz="2400" dirty="0">
                <a:latin typeface="Comic Sans MS" panose="030F0702030302020204" pitchFamily="66" charset="0"/>
              </a:rPr>
              <a:t> № 20 </a:t>
            </a:r>
            <a:r>
              <a:rPr lang="ru-RU" sz="2400" dirty="0" err="1">
                <a:latin typeface="Comic Sans MS" panose="030F0702030302020204" pitchFamily="66" charset="0"/>
              </a:rPr>
              <a:t>қаулысы</a:t>
            </a:r>
            <a:r>
              <a:rPr lang="ru-RU" sz="2400" dirty="0">
                <a:latin typeface="Comic Sans MS" panose="030F0702030302020204" pitchFamily="66" charset="0"/>
              </a:rPr>
              <a:t>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 smtClean="0">
                <a:latin typeface="Comic Sans MS" panose="030F0702030302020204" pitchFamily="66" charset="0"/>
              </a:rPr>
              <a:t>Омыртқалы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жануарларға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арналған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бірінші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бөлімі</a:t>
            </a:r>
            <a:r>
              <a:rPr lang="ru-RU" sz="2400" dirty="0">
                <a:latin typeface="Comic Sans MS" panose="030F0702030302020204" pitchFamily="66" charset="0"/>
              </a:rPr>
              <a:t> 1979 </a:t>
            </a:r>
            <a:r>
              <a:rPr lang="ru-RU" sz="2400" dirty="0" err="1">
                <a:latin typeface="Comic Sans MS" panose="030F0702030302020204" pitchFamily="66" charset="0"/>
              </a:rPr>
              <a:t>жылы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қаңтар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айында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жарық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көрді</a:t>
            </a:r>
            <a:r>
              <a:rPr lang="ru-RU" sz="2400" dirty="0">
                <a:latin typeface="Comic Sans MS" panose="030F0702030302020204" pitchFamily="66" charset="0"/>
              </a:rPr>
              <a:t> (1978 </a:t>
            </a:r>
            <a:r>
              <a:rPr lang="ru-RU" sz="2400" dirty="0" err="1">
                <a:latin typeface="Comic Sans MS" panose="030F0702030302020204" pitchFamily="66" charset="0"/>
              </a:rPr>
              <a:t>жылдың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аяғында</a:t>
            </a:r>
            <a:r>
              <a:rPr lang="ru-RU" sz="2400" dirty="0" smtClean="0">
                <a:latin typeface="Comic Sans MS" panose="030F0702030302020204" pitchFamily="66" charset="0"/>
              </a:rPr>
              <a:t>). </a:t>
            </a:r>
            <a:r>
              <a:rPr lang="ru-RU" sz="2400" dirty="0" err="1">
                <a:latin typeface="Comic Sans MS" panose="030F0702030302020204" pitchFamily="66" charset="0"/>
              </a:rPr>
              <a:t>Бұл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кітапқа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омыртқалы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жануарлардың</a:t>
            </a:r>
            <a:r>
              <a:rPr lang="ru-RU" sz="2400" dirty="0">
                <a:latin typeface="Comic Sans MS" panose="030F0702030302020204" pitchFamily="66" charset="0"/>
              </a:rPr>
              <a:t> 87 </a:t>
            </a:r>
            <a:r>
              <a:rPr lang="ru-RU" sz="2400" dirty="0" err="1">
                <a:latin typeface="Comic Sans MS" panose="030F0702030302020204" pitchFamily="66" charset="0"/>
              </a:rPr>
              <a:t>түрі</a:t>
            </a:r>
            <a:r>
              <a:rPr lang="ru-RU" sz="2400" dirty="0">
                <a:latin typeface="Comic Sans MS" panose="030F0702030302020204" pitchFamily="66" charset="0"/>
              </a:rPr>
              <a:t> мен </a:t>
            </a:r>
            <a:r>
              <a:rPr lang="ru-RU" sz="2400" dirty="0" err="1">
                <a:latin typeface="Comic Sans MS" panose="030F0702030302020204" pitchFamily="66" charset="0"/>
              </a:rPr>
              <a:t>түршелері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оның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ішінде:сүтқоректілері</a:t>
            </a:r>
            <a:r>
              <a:rPr lang="ru-RU" sz="2400" dirty="0">
                <a:latin typeface="Comic Sans MS" panose="030F0702030302020204" pitchFamily="66" charset="0"/>
              </a:rPr>
              <a:t>– 37, </a:t>
            </a:r>
            <a:r>
              <a:rPr lang="ru-RU" sz="2400" dirty="0" err="1">
                <a:latin typeface="Comic Sans MS" panose="030F0702030302020204" pitchFamily="66" charset="0"/>
              </a:rPr>
              <a:t>құстар</a:t>
            </a:r>
            <a:r>
              <a:rPr lang="ru-RU" sz="2400" dirty="0">
                <a:latin typeface="Comic Sans MS" panose="030F0702030302020204" pitchFamily="66" charset="0"/>
              </a:rPr>
              <a:t> – 43,бауырымен </a:t>
            </a:r>
            <a:r>
              <a:rPr lang="ru-RU" sz="2400" dirty="0" err="1">
                <a:latin typeface="Comic Sans MS" panose="030F0702030302020204" pitchFamily="66" charset="0"/>
              </a:rPr>
              <a:t>жорғалаушылар</a:t>
            </a:r>
            <a:r>
              <a:rPr lang="ru-RU" sz="2400" dirty="0">
                <a:latin typeface="Comic Sans MS" panose="030F0702030302020204" pitchFamily="66" charset="0"/>
              </a:rPr>
              <a:t> - 8, </a:t>
            </a:r>
            <a:r>
              <a:rPr lang="ru-RU" sz="2400" dirty="0" err="1">
                <a:latin typeface="Comic Sans MS" panose="030F0702030302020204" pitchFamily="66" charset="0"/>
              </a:rPr>
              <a:t>қосмекенділер</a:t>
            </a:r>
            <a:r>
              <a:rPr lang="ru-RU" sz="2400" dirty="0">
                <a:latin typeface="Comic Sans MS" panose="030F0702030302020204" pitchFamily="66" charset="0"/>
              </a:rPr>
              <a:t> -1 </a:t>
            </a:r>
            <a:r>
              <a:rPr lang="ru-RU" sz="2400" dirty="0" err="1">
                <a:latin typeface="Comic Sans MS" panose="030F0702030302020204" pitchFamily="66" charset="0"/>
              </a:rPr>
              <a:t>және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балықтардың</a:t>
            </a:r>
            <a:r>
              <a:rPr lang="ru-RU" sz="2400" dirty="0">
                <a:latin typeface="Comic Sans MS" panose="030F0702030302020204" pitchFamily="66" charset="0"/>
              </a:rPr>
              <a:t> 4 </a:t>
            </a:r>
            <a:r>
              <a:rPr lang="ru-RU" sz="2400" dirty="0" err="1">
                <a:latin typeface="Comic Sans MS" panose="030F0702030302020204" pitchFamily="66" charset="0"/>
              </a:rPr>
              <a:t>түрі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тіркеледі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mic Sans MS" panose="030F0702030302020204" pitchFamily="66" charset="0"/>
              </a:rPr>
              <a:t>1981 </a:t>
            </a:r>
            <a:r>
              <a:rPr lang="ru-RU" sz="2400" dirty="0" err="1">
                <a:latin typeface="Comic Sans MS" panose="030F0702030302020204" pitchFamily="66" charset="0"/>
              </a:rPr>
              <a:t>жылы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Қызыл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кітаптың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екінші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бөлімі</a:t>
            </a:r>
            <a:r>
              <a:rPr lang="ru-RU" sz="2400" dirty="0">
                <a:latin typeface="Comic Sans MS" panose="030F0702030302020204" pitchFamily="66" charset="0"/>
              </a:rPr>
              <a:t>  </a:t>
            </a:r>
            <a:r>
              <a:rPr lang="ru-RU" sz="2400" dirty="0" err="1">
                <a:latin typeface="Comic Sans MS" panose="030F0702030302020204" pitchFamily="66" charset="0"/>
              </a:rPr>
              <a:t>жарық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көрді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Оған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өсімдіктердің</a:t>
            </a:r>
            <a:r>
              <a:rPr lang="ru-RU" sz="2400" dirty="0">
                <a:latin typeface="Comic Sans MS" panose="030F0702030302020204" pitchFamily="66" charset="0"/>
              </a:rPr>
              <a:t>  – 307 </a:t>
            </a:r>
            <a:r>
              <a:rPr lang="ru-RU" sz="2400" dirty="0" err="1">
                <a:latin typeface="Comic Sans MS" panose="030F0702030302020204" pitchFamily="66" charset="0"/>
              </a:rPr>
              <a:t>түрі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оның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ішінде</a:t>
            </a:r>
            <a:r>
              <a:rPr lang="ru-RU" sz="2400" dirty="0">
                <a:latin typeface="Comic Sans MS" panose="030F0702030302020204" pitchFamily="66" charset="0"/>
              </a:rPr>
              <a:t>: </a:t>
            </a:r>
            <a:r>
              <a:rPr lang="ru-RU" sz="2400" dirty="0" err="1">
                <a:latin typeface="Comic Sans MS" panose="030F0702030302020204" pitchFamily="66" charset="0"/>
              </a:rPr>
              <a:t>жоғары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сатыдағы</a:t>
            </a:r>
            <a:r>
              <a:rPr lang="ru-RU" sz="2400" dirty="0">
                <a:latin typeface="Comic Sans MS" panose="030F0702030302020204" pitchFamily="66" charset="0"/>
              </a:rPr>
              <a:t>  </a:t>
            </a:r>
            <a:r>
              <a:rPr lang="ru-RU" sz="2400" dirty="0" err="1">
                <a:latin typeface="Comic Sans MS" panose="030F0702030302020204" pitchFamily="66" charset="0"/>
              </a:rPr>
              <a:t>гүлді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өсімдіктер</a:t>
            </a:r>
            <a:r>
              <a:rPr lang="ru-RU" sz="2400" dirty="0" smtClean="0">
                <a:latin typeface="Comic Sans MS" panose="030F0702030302020204" pitchFamily="66" charset="0"/>
              </a:rPr>
              <a:t> (</a:t>
            </a:r>
            <a:r>
              <a:rPr lang="ru-RU" sz="2400" dirty="0">
                <a:latin typeface="Comic Sans MS" panose="030F0702030302020204" pitchFamily="66" charset="0"/>
              </a:rPr>
              <a:t>288), </a:t>
            </a:r>
            <a:r>
              <a:rPr lang="ru-RU" sz="2400" dirty="0" err="1" smtClean="0">
                <a:latin typeface="Comic Sans MS" panose="030F0702030302020204" pitchFamily="66" charset="0"/>
              </a:rPr>
              <a:t>ашықтұқымдылар</a:t>
            </a:r>
            <a:r>
              <a:rPr lang="ru-RU" sz="2400" dirty="0" smtClean="0">
                <a:latin typeface="Comic Sans MS" panose="030F0702030302020204" pitchFamily="66" charset="0"/>
              </a:rPr>
              <a:t> (2</a:t>
            </a:r>
            <a:r>
              <a:rPr lang="ru-RU" sz="2400" dirty="0">
                <a:latin typeface="Comic Sans MS" panose="030F0702030302020204" pitchFamily="66" charset="0"/>
              </a:rPr>
              <a:t>),  </a:t>
            </a:r>
            <a:r>
              <a:rPr lang="ru-RU" sz="2400" dirty="0" err="1" smtClean="0">
                <a:latin typeface="Comic Sans MS" panose="030F0702030302020204" pitchFamily="66" charset="0"/>
              </a:rPr>
              <a:t>папоротниктәрізділер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(3), </a:t>
            </a:r>
            <a:r>
              <a:rPr lang="ru-RU" sz="2400" dirty="0" err="1">
                <a:latin typeface="Comic Sans MS" panose="030F0702030302020204" pitchFamily="66" charset="0"/>
              </a:rPr>
              <a:t>қыналар</a:t>
            </a:r>
            <a:r>
              <a:rPr lang="ru-RU" sz="2400" dirty="0">
                <a:latin typeface="Comic Sans MS" panose="030F0702030302020204" pitchFamily="66" charset="0"/>
              </a:rPr>
              <a:t> (3), </a:t>
            </a:r>
            <a:r>
              <a:rPr lang="ru-RU" sz="2400" dirty="0" err="1">
                <a:latin typeface="Comic Sans MS" panose="030F0702030302020204" pitchFamily="66" charset="0"/>
              </a:rPr>
              <a:t>саңырауқұлақтар</a:t>
            </a:r>
            <a:r>
              <a:rPr lang="ru-RU" sz="2400" dirty="0">
                <a:latin typeface="Comic Sans MS" panose="030F0702030302020204" pitchFamily="66" charset="0"/>
              </a:rPr>
              <a:t> (10), </a:t>
            </a:r>
            <a:r>
              <a:rPr lang="ru-RU" sz="2400" dirty="0" err="1">
                <a:latin typeface="Comic Sans MS" panose="030F0702030302020204" pitchFamily="66" charset="0"/>
              </a:rPr>
              <a:t>мүктер</a:t>
            </a:r>
            <a:r>
              <a:rPr lang="ru-RU" sz="2400" dirty="0">
                <a:latin typeface="Comic Sans MS" panose="030F0702030302020204" pitchFamily="66" charset="0"/>
              </a:rPr>
              <a:t> (1</a:t>
            </a:r>
            <a:r>
              <a:rPr lang="ru-RU" sz="2400" dirty="0" smtClean="0">
                <a:latin typeface="Comic Sans MS" panose="030F0702030302020204" pitchFamily="66" charset="0"/>
              </a:rPr>
              <a:t>) бар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Comic Sans MS" panose="030F0702030302020204" pitchFamily="66" charset="0"/>
              </a:rPr>
              <a:t>ҚР-</a:t>
            </a:r>
            <a:r>
              <a:rPr lang="ru-RU" sz="2400" dirty="0" err="1" smtClean="0">
                <a:latin typeface="Comic Sans MS" panose="030F0702030302020204" pitchFamily="66" charset="0"/>
              </a:rPr>
              <a:t>ның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Қызыл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кітабы</a:t>
            </a:r>
            <a:r>
              <a:rPr lang="ru-RU" sz="2400" dirty="0">
                <a:latin typeface="Comic Sans MS" panose="030F0702030302020204" pitchFamily="66" charset="0"/>
              </a:rPr>
              <a:t> «</a:t>
            </a:r>
            <a:r>
              <a:rPr lang="ru-RU" sz="2400" dirty="0" err="1">
                <a:latin typeface="Comic Sans MS" panose="030F0702030302020204" pitchFamily="66" charset="0"/>
              </a:rPr>
              <a:t>Жануарлар</a:t>
            </a:r>
            <a:r>
              <a:rPr lang="ru-RU" sz="2400" dirty="0">
                <a:latin typeface="Comic Sans MS" panose="030F0702030302020204" pitchFamily="66" charset="0"/>
              </a:rPr>
              <a:t>» мен «</a:t>
            </a:r>
            <a:r>
              <a:rPr lang="ru-RU" sz="2400" dirty="0" err="1">
                <a:latin typeface="Comic Sans MS" panose="030F0702030302020204" pitchFamily="66" charset="0"/>
              </a:rPr>
              <a:t>Өсімдіктер</a:t>
            </a:r>
            <a:r>
              <a:rPr lang="ru-RU" sz="2400" dirty="0">
                <a:latin typeface="Comic Sans MS" panose="030F0702030302020204" pitchFamily="66" charset="0"/>
              </a:rPr>
              <a:t>» </a:t>
            </a:r>
            <a:r>
              <a:rPr lang="ru-RU" sz="2400" dirty="0" err="1">
                <a:latin typeface="Comic Sans MS" panose="030F0702030302020204" pitchFamily="66" charset="0"/>
              </a:rPr>
              <a:t>деп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аталатын</a:t>
            </a:r>
            <a:r>
              <a:rPr lang="ru-RU" sz="2400" dirty="0">
                <a:latin typeface="Comic Sans MS" panose="030F0702030302020204" pitchFamily="66" charset="0"/>
              </a:rPr>
              <a:t> 2 </a:t>
            </a:r>
            <a:r>
              <a:rPr lang="ru-RU" sz="2400" dirty="0" err="1">
                <a:latin typeface="Comic Sans MS" panose="030F0702030302020204" pitchFamily="66" charset="0"/>
              </a:rPr>
              <a:t>томнан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тұрады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Жануарларға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арналған</a:t>
            </a:r>
            <a:r>
              <a:rPr lang="ru-RU" sz="2400" dirty="0">
                <a:latin typeface="Comic Sans MS" panose="030F0702030302020204" pitchFamily="66" charset="0"/>
              </a:rPr>
              <a:t> том 3 </a:t>
            </a:r>
            <a:r>
              <a:rPr lang="ru-RU" sz="2400" dirty="0" err="1">
                <a:latin typeface="Comic Sans MS" panose="030F0702030302020204" pitchFamily="66" charset="0"/>
              </a:rPr>
              <a:t>мәрте</a:t>
            </a:r>
            <a:r>
              <a:rPr lang="ru-RU" sz="2400" dirty="0">
                <a:latin typeface="Comic Sans MS" panose="030F0702030302020204" pitchFamily="66" charset="0"/>
              </a:rPr>
              <a:t> (1978,1991,1996) </a:t>
            </a:r>
            <a:r>
              <a:rPr lang="ru-RU" sz="2400" dirty="0" err="1">
                <a:latin typeface="Comic Sans MS" panose="030F0702030302020204" pitchFamily="66" charset="0"/>
              </a:rPr>
              <a:t>басылып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шықты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Бірақ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омыртқасыз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жәндіктер</a:t>
            </a:r>
            <a:r>
              <a:rPr lang="ru-RU" sz="2400" dirty="0">
                <a:latin typeface="Comic Sans MS" panose="030F0702030302020204" pitchFamily="66" charset="0"/>
              </a:rPr>
              <a:t> тек </a:t>
            </a:r>
            <a:r>
              <a:rPr lang="ru-RU" sz="2400" dirty="0" err="1">
                <a:latin typeface="Comic Sans MS" panose="030F0702030302020204" pitchFamily="66" charset="0"/>
              </a:rPr>
              <a:t>екінші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басылымға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ғана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енді</a:t>
            </a:r>
            <a:r>
              <a:rPr lang="ru-RU" sz="2400" dirty="0">
                <a:latin typeface="Comic Sans MS" panose="030F0702030302020204" pitchFamily="66" charset="0"/>
              </a:rPr>
              <a:t>, ал </a:t>
            </a:r>
            <a:r>
              <a:rPr lang="ru-RU" sz="2400" dirty="0" err="1">
                <a:latin typeface="Comic Sans MS" panose="030F0702030302020204" pitchFamily="66" charset="0"/>
              </a:rPr>
              <a:t>олар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туралы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үшінші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басылым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дайындалып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жатыр</a:t>
            </a:r>
            <a:r>
              <a:rPr lang="ru-RU" sz="2400" dirty="0">
                <a:latin typeface="Comic Sans MS" panose="030F0702030302020204" pitchFamily="66" charset="0"/>
              </a:rPr>
              <a:t>.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omic Sans MS" panose="030F0702030302020204" pitchFamily="66" charset="0"/>
              </a:rPr>
              <a:t>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mic Sans MS" panose="030F0702030302020204" pitchFamily="66" charset="0"/>
              </a:rPr>
              <a:t>Адам </a:t>
            </a:r>
            <a:r>
              <a:rPr lang="ru-RU" sz="2400" dirty="0" err="1">
                <a:latin typeface="Comic Sans MS" panose="030F0702030302020204" pitchFamily="66" charset="0"/>
              </a:rPr>
              <a:t>баласы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жануарлар</a:t>
            </a:r>
            <a:r>
              <a:rPr lang="ru-RU" sz="2400" dirty="0">
                <a:latin typeface="Comic Sans MS" panose="030F0702030302020204" pitchFamily="66" charset="0"/>
              </a:rPr>
              <a:t>  мен </a:t>
            </a:r>
            <a:r>
              <a:rPr lang="ru-RU" sz="2400" dirty="0" err="1">
                <a:latin typeface="Comic Sans MS" panose="030F0702030302020204" pitchFamily="66" charset="0"/>
              </a:rPr>
              <a:t>өсімдіктер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туралы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мәліметтерді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ғылыми</a:t>
            </a:r>
            <a:r>
              <a:rPr lang="ru-RU" sz="2400" dirty="0">
                <a:latin typeface="Comic Sans MS" panose="030F0702030302020204" pitchFamily="66" charset="0"/>
              </a:rPr>
              <a:t> – </a:t>
            </a:r>
            <a:r>
              <a:rPr lang="ru-RU" sz="2400" dirty="0" err="1">
                <a:latin typeface="Comic Sans MS" panose="030F0702030302020204" pitchFamily="66" charset="0"/>
              </a:rPr>
              <a:t>фактілерді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саралап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ендігі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жерде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оларды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қорғау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қажеттігі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туралы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тоқтамға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келді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Кейбір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өркениетті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елдерде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жануарларды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өсімдіктерді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ормандарды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өзен</a:t>
            </a:r>
            <a:r>
              <a:rPr lang="ru-RU" sz="2400" dirty="0">
                <a:latin typeface="Comic Sans MS" panose="030F0702030302020204" pitchFamily="66" charset="0"/>
              </a:rPr>
              <a:t> – </a:t>
            </a:r>
            <a:r>
              <a:rPr lang="ru-RU" sz="2400" dirty="0" err="1">
                <a:latin typeface="Comic Sans MS" panose="030F0702030302020204" pitchFamily="66" charset="0"/>
              </a:rPr>
              <a:t>көлдерді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қорғау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туралы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мемлекет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деңгейінде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құжаттар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қабылдана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бастады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Орыс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патшасы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I </a:t>
            </a:r>
            <a:r>
              <a:rPr lang="ru-RU" sz="2400" dirty="0">
                <a:latin typeface="Comic Sans MS" panose="030F0702030302020204" pitchFamily="66" charset="0"/>
              </a:rPr>
              <a:t>Петр </a:t>
            </a:r>
            <a:r>
              <a:rPr lang="ru-RU" sz="2400" dirty="0" err="1">
                <a:latin typeface="Comic Sans MS" panose="030F0702030302020204" pitchFamily="66" charset="0"/>
              </a:rPr>
              <a:t>Мәскеу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маңындағы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ормандар</a:t>
            </a:r>
            <a:r>
              <a:rPr lang="ru-RU" sz="2400" dirty="0">
                <a:latin typeface="Comic Sans MS" panose="030F0702030302020204" pitchFamily="66" charset="0"/>
              </a:rPr>
              <a:t> мен </a:t>
            </a:r>
            <a:r>
              <a:rPr lang="ru-RU" sz="2400" dirty="0" err="1">
                <a:latin typeface="Comic Sans MS" panose="030F0702030302020204" pitchFamily="66" charset="0"/>
              </a:rPr>
              <a:t>оның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қойынауындағы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табиғат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байлықтарының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бәрін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«</a:t>
            </a:r>
            <a:r>
              <a:rPr lang="ru-RU" sz="2400" dirty="0" err="1" smtClean="0">
                <a:latin typeface="Comic Sans MS" panose="030F0702030302020204" pitchFamily="66" charset="0"/>
              </a:rPr>
              <a:t>патша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қазынасы</a:t>
            </a:r>
            <a:r>
              <a:rPr lang="ru-RU" sz="2400" dirty="0" smtClean="0">
                <a:latin typeface="Comic Sans MS" panose="030F0702030302020204" pitchFamily="66" charset="0"/>
              </a:rPr>
              <a:t>» </a:t>
            </a:r>
            <a:r>
              <a:rPr lang="ru-RU" sz="2400" dirty="0" err="1">
                <a:latin typeface="Comic Sans MS" panose="030F0702030302020204" pitchFamily="66" charset="0"/>
              </a:rPr>
              <a:t>деп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жариялап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жарлық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шығарған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Тіптен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өзен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бойынан</a:t>
            </a:r>
            <a:r>
              <a:rPr lang="ru-RU" sz="2400" dirty="0">
                <a:latin typeface="Comic Sans MS" panose="030F0702030302020204" pitchFamily="66" charset="0"/>
              </a:rPr>
              <a:t> 3км </a:t>
            </a:r>
            <a:r>
              <a:rPr lang="ru-RU" sz="2400" dirty="0" err="1">
                <a:latin typeface="Comic Sans MS" panose="030F0702030302020204" pitchFamily="66" charset="0"/>
              </a:rPr>
              <a:t>жерге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дейін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ағаш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кескендерді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қатаң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жазалаған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latin typeface="Comic Sans MS" panose="030F0702030302020204" pitchFamily="66" charset="0"/>
              </a:rPr>
              <a:t>Мұндай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көзқарастар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кейіннен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басқа</a:t>
            </a:r>
            <a:r>
              <a:rPr lang="ru-RU" sz="2400" dirty="0">
                <a:latin typeface="Comic Sans MS" panose="030F0702030302020204" pitchFamily="66" charset="0"/>
              </a:rPr>
              <a:t> да </a:t>
            </a:r>
            <a:r>
              <a:rPr lang="ru-RU" sz="2400" dirty="0" err="1">
                <a:latin typeface="Comic Sans MS" panose="030F0702030302020204" pitchFamily="66" charset="0"/>
              </a:rPr>
              <a:t>елдерде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қолдау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тауып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Еуропа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Ресей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Қытай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Үндістан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Жапон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елдері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табиғат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қорғауға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көп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көңіл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бөлген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Кейбір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мемлекеттерде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қорықтар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ұлттық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саябақтар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құрылған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Осындай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шаралардың</a:t>
            </a:r>
            <a:r>
              <a:rPr lang="ru-RU" sz="2400" dirty="0">
                <a:latin typeface="Comic Sans MS" panose="030F0702030302020204" pitchFamily="66" charset="0"/>
              </a:rPr>
              <a:t>  </a:t>
            </a:r>
            <a:r>
              <a:rPr lang="ru-RU" sz="2400" dirty="0" err="1">
                <a:latin typeface="Comic Sans MS" panose="030F0702030302020204" pitchFamily="66" charset="0"/>
              </a:rPr>
              <a:t>бірі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Халықаралық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табиғат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қорғау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ұйымы</a:t>
            </a:r>
            <a:r>
              <a:rPr lang="ru-RU" sz="2400" dirty="0">
                <a:latin typeface="Comic Sans MS" panose="030F0702030302020204" pitchFamily="66" charset="0"/>
              </a:rPr>
              <a:t> (ХТҚҰ) </a:t>
            </a:r>
            <a:r>
              <a:rPr lang="ru-RU" sz="2400" dirty="0" err="1">
                <a:latin typeface="Comic Sans MS" panose="030F0702030302020204" pitchFamily="66" charset="0"/>
              </a:rPr>
              <a:t>еді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Ол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1948 </a:t>
            </a:r>
            <a:r>
              <a:rPr lang="ru-RU" sz="2400" dirty="0" err="1">
                <a:latin typeface="Comic Sans MS" panose="030F0702030302020204" pitchFamily="66" charset="0"/>
              </a:rPr>
              <a:t>жылы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құрылды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Ұйымның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мақсаты</a:t>
            </a:r>
            <a:r>
              <a:rPr lang="ru-RU" sz="2400" dirty="0">
                <a:latin typeface="Comic Sans MS" panose="030F0702030302020204" pitchFamily="66" charset="0"/>
              </a:rPr>
              <a:t>  - </a:t>
            </a:r>
            <a:r>
              <a:rPr lang="ru-RU" sz="2400" dirty="0" err="1">
                <a:latin typeface="Comic Sans MS" panose="030F0702030302020204" pitchFamily="66" charset="0"/>
              </a:rPr>
              <a:t>дүние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жүзіндегі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сиреп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немесе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құрып</a:t>
            </a:r>
            <a:r>
              <a:rPr lang="ru-RU" sz="2400" dirty="0">
                <a:latin typeface="Comic Sans MS" panose="030F0702030302020204" pitchFamily="66" charset="0"/>
              </a:rPr>
              <a:t> бара </a:t>
            </a:r>
            <a:r>
              <a:rPr lang="ru-RU" sz="2400" dirty="0" err="1">
                <a:latin typeface="Comic Sans MS" panose="030F0702030302020204" pitchFamily="66" charset="0"/>
              </a:rPr>
              <a:t>жатқан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аң</a:t>
            </a:r>
            <a:r>
              <a:rPr lang="ru-RU" sz="2400" dirty="0">
                <a:latin typeface="Comic Sans MS" panose="030F0702030302020204" pitchFamily="66" charset="0"/>
              </a:rPr>
              <a:t> мен </a:t>
            </a:r>
            <a:r>
              <a:rPr lang="ru-RU" sz="2400" dirty="0" err="1">
                <a:latin typeface="Comic Sans MS" panose="030F0702030302020204" pitchFamily="66" charset="0"/>
              </a:rPr>
              <a:t>құстарды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және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өсімдіктердің</a:t>
            </a:r>
            <a:r>
              <a:rPr lang="ru-RU" sz="2400" dirty="0">
                <a:latin typeface="Comic Sans MS" panose="030F0702030302020204" pitchFamily="66" charset="0"/>
              </a:rPr>
              <a:t> «</a:t>
            </a:r>
            <a:r>
              <a:rPr lang="ru-RU" sz="2400" dirty="0" err="1">
                <a:latin typeface="Comic Sans MS" panose="030F0702030302020204" pitchFamily="66" charset="0"/>
              </a:rPr>
              <a:t>Қызыл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кітабын</a:t>
            </a:r>
            <a:r>
              <a:rPr lang="ru-RU" sz="2400" dirty="0">
                <a:latin typeface="Comic Sans MS" panose="030F0702030302020204" pitchFamily="66" charset="0"/>
              </a:rPr>
              <a:t>» </a:t>
            </a:r>
            <a:r>
              <a:rPr lang="ru-RU" sz="2400" dirty="0" err="1">
                <a:latin typeface="Comic Sans MS" panose="030F0702030302020204" pitchFamily="66" charset="0"/>
              </a:rPr>
              <a:t>ұйымдастыру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болатын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Оған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дейін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халықаралық</a:t>
            </a:r>
            <a:r>
              <a:rPr lang="ru-RU" sz="2400" dirty="0">
                <a:latin typeface="Comic Sans MS" panose="030F0702030302020204" pitchFamily="66" charset="0"/>
              </a:rPr>
              <a:t> «</a:t>
            </a:r>
            <a:r>
              <a:rPr lang="ru-RU" sz="2400" dirty="0" err="1">
                <a:latin typeface="Comic Sans MS" panose="030F0702030302020204" pitchFamily="66" charset="0"/>
              </a:rPr>
              <a:t>Қара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кітаптың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тізімі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жасалды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Оған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жер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бетінен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біржола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құрып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кеткен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аңдар</a:t>
            </a:r>
            <a:r>
              <a:rPr lang="ru-RU" sz="2400" dirty="0">
                <a:latin typeface="Comic Sans MS" panose="030F0702030302020204" pitchFamily="66" charset="0"/>
              </a:rPr>
              <a:t> мен </a:t>
            </a:r>
            <a:r>
              <a:rPr lang="ru-RU" sz="2400" dirty="0" err="1">
                <a:latin typeface="Comic Sans MS" panose="030F0702030302020204" pitchFamily="66" charset="0"/>
              </a:rPr>
              <a:t>құстар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енгізілді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8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0" y="152400"/>
            <a:ext cx="10972800" cy="64312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Comic Sans MS" panose="030F0702030302020204" pitchFamily="66" charset="0"/>
              </a:rPr>
              <a:t>      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туралы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пікірді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ағылшын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табиғат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зерттеушісі</a:t>
            </a:r>
            <a:r>
              <a:rPr lang="ru-RU" sz="1700" dirty="0">
                <a:latin typeface="Comic Sans MS" panose="030F0702030302020204" pitchFamily="66" charset="0"/>
              </a:rPr>
              <a:t> Питер Скотт </a:t>
            </a:r>
            <a:r>
              <a:rPr lang="ru-RU" sz="1700" dirty="0" err="1" smtClean="0">
                <a:latin typeface="Comic Sans MS" panose="030F0702030302020204" pitchFamily="66" charset="0"/>
              </a:rPr>
              <a:t>айтқан</a:t>
            </a:r>
            <a:r>
              <a:rPr lang="ru-RU" sz="1700" dirty="0" smtClean="0">
                <a:latin typeface="Comic Sans MS" panose="030F0702030302020204" pitchFamily="66" charset="0"/>
              </a:rPr>
              <a:t>. 1963 </a:t>
            </a:r>
            <a:r>
              <a:rPr lang="ru-RU" sz="1700" dirty="0" err="1">
                <a:latin typeface="Comic Sans MS" panose="030F0702030302020204" pitchFamily="66" charset="0"/>
              </a:rPr>
              <a:t>жылы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халықаралық</a:t>
            </a:r>
            <a:r>
              <a:rPr lang="ru-RU" sz="1700" dirty="0">
                <a:latin typeface="Comic Sans MS" panose="030F0702030302020204" pitchFamily="66" charset="0"/>
              </a:rPr>
              <a:t>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кітаптың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алғашқы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басылымы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одан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соң</a:t>
            </a:r>
            <a:r>
              <a:rPr lang="ru-RU" sz="1700" dirty="0">
                <a:latin typeface="Comic Sans MS" panose="030F0702030302020204" pitchFamily="66" charset="0"/>
              </a:rPr>
              <a:t> 1966 – 1975 </a:t>
            </a:r>
            <a:r>
              <a:rPr lang="ru-RU" sz="1700" dirty="0" err="1" smtClean="0">
                <a:latin typeface="Comic Sans MS" panose="030F0702030302020204" pitchFamily="66" charset="0"/>
              </a:rPr>
              <a:t>жж</a:t>
            </a:r>
            <a:r>
              <a:rPr lang="ru-RU" sz="1700" dirty="0" smtClean="0">
                <a:latin typeface="Comic Sans MS" panose="030F0702030302020204" pitchFamily="66" charset="0"/>
              </a:rPr>
              <a:t>. 5 </a:t>
            </a:r>
            <a:r>
              <a:rPr lang="ru-RU" sz="1700" dirty="0" err="1">
                <a:latin typeface="Comic Sans MS" panose="030F0702030302020204" pitchFamily="66" charset="0"/>
              </a:rPr>
              <a:t>томы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жарық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көрді</a:t>
            </a:r>
            <a:r>
              <a:rPr lang="ru-RU" sz="1700" dirty="0">
                <a:latin typeface="Comic Sans MS" panose="030F0702030302020204" pitchFamily="66" charset="0"/>
              </a:rPr>
              <a:t>. 1978 </a:t>
            </a:r>
            <a:r>
              <a:rPr lang="ru-RU" sz="1700" dirty="0" err="1">
                <a:latin typeface="Comic Sans MS" panose="030F0702030302020204" pitchFamily="66" charset="0"/>
              </a:rPr>
              <a:t>жылы</a:t>
            </a:r>
            <a:r>
              <a:rPr lang="ru-RU" sz="1700" dirty="0">
                <a:latin typeface="Comic Sans MS" panose="030F0702030302020204" pitchFamily="66" charset="0"/>
              </a:rPr>
              <a:t> КСРО – </a:t>
            </a:r>
            <a:r>
              <a:rPr lang="ru-RU" sz="1700" dirty="0" err="1">
                <a:latin typeface="Comic Sans MS" panose="030F0702030302020204" pitchFamily="66" charset="0"/>
              </a:rPr>
              <a:t>ның</a:t>
            </a:r>
            <a:r>
              <a:rPr lang="ru-RU" sz="1700" dirty="0">
                <a:latin typeface="Comic Sans MS" panose="030F0702030302020204" pitchFamily="66" charset="0"/>
              </a:rPr>
              <a:t>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кітабы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 smtClean="0">
                <a:latin typeface="Comic Sans MS" panose="030F0702030302020204" pitchFamily="66" charset="0"/>
              </a:rPr>
              <a:t>жануарларға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арналған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бөлігі</a:t>
            </a:r>
            <a:r>
              <a:rPr lang="ru-RU" sz="1700" dirty="0" smtClean="0">
                <a:latin typeface="Comic Sans MS" panose="030F0702030302020204" pitchFamily="66" charset="0"/>
              </a:rPr>
              <a:t>, </a:t>
            </a:r>
            <a:r>
              <a:rPr lang="ru-RU" sz="1700" dirty="0">
                <a:latin typeface="Comic Sans MS" panose="030F0702030302020204" pitchFamily="66" charset="0"/>
              </a:rPr>
              <a:t>ал 1981 </a:t>
            </a:r>
            <a:r>
              <a:rPr lang="ru-RU" sz="1700" dirty="0" err="1">
                <a:latin typeface="Comic Sans MS" panose="030F0702030302020204" pitchFamily="66" charset="0"/>
              </a:rPr>
              <a:t>жылы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өсімдіктерге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арналған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бөлігі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жарық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көрді</a:t>
            </a:r>
            <a:r>
              <a:rPr lang="ru-RU" sz="1700" dirty="0">
                <a:latin typeface="Comic Sans MS" panose="030F0702030302020204" pitchFamily="66" charset="0"/>
              </a:rPr>
              <a:t>. </a:t>
            </a:r>
            <a:r>
              <a:rPr lang="ru-RU" sz="1700" dirty="0" err="1">
                <a:latin typeface="Comic Sans MS" panose="030F0702030302020204" pitchFamily="66" charset="0"/>
              </a:rPr>
              <a:t>Қазақстанның</a:t>
            </a:r>
            <a:r>
              <a:rPr lang="ru-RU" sz="1700" dirty="0">
                <a:latin typeface="Comic Sans MS" panose="030F0702030302020204" pitchFamily="66" charset="0"/>
              </a:rPr>
              <a:t>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кітабы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содан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бері</a:t>
            </a:r>
            <a:r>
              <a:rPr lang="ru-RU" sz="1700" dirty="0">
                <a:latin typeface="Comic Sans MS" panose="030F0702030302020204" pitchFamily="66" charset="0"/>
              </a:rPr>
              <a:t> 1991 </a:t>
            </a:r>
            <a:r>
              <a:rPr lang="ru-RU" sz="1700" dirty="0" err="1">
                <a:latin typeface="Comic Sans MS" panose="030F0702030302020204" pitchFamily="66" charset="0"/>
              </a:rPr>
              <a:t>және</a:t>
            </a:r>
            <a:r>
              <a:rPr lang="ru-RU" sz="1700" dirty="0">
                <a:latin typeface="Comic Sans MS" panose="030F0702030302020204" pitchFamily="66" charset="0"/>
              </a:rPr>
              <a:t> 1996 </a:t>
            </a:r>
            <a:r>
              <a:rPr lang="ru-RU" sz="1700" dirty="0" err="1">
                <a:latin typeface="Comic Sans MS" panose="030F0702030302020204" pitchFamily="66" charset="0"/>
              </a:rPr>
              <a:t>жылдары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өңделіп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қайта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басылды</a:t>
            </a:r>
            <a:r>
              <a:rPr lang="ru-RU" sz="1700" dirty="0" smtClean="0">
                <a:latin typeface="Comic Sans MS" panose="030F0702030302020204" pitchFamily="66" charset="0"/>
              </a:rPr>
              <a:t>.</a:t>
            </a:r>
            <a:endParaRPr lang="ru-RU" sz="17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Comic Sans MS" panose="030F0702030302020204" pitchFamily="66" charset="0"/>
              </a:rPr>
              <a:t>      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кітапты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ұйымдастыру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үшін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smtClean="0">
                <a:latin typeface="Comic Sans MS" panose="030F0702030302020204" pitchFamily="66" charset="0"/>
              </a:rPr>
              <a:t>ҚР-</a:t>
            </a:r>
            <a:r>
              <a:rPr lang="ru-RU" sz="1700" dirty="0" err="1" smtClean="0">
                <a:latin typeface="Comic Sans MS" panose="030F0702030302020204" pitchFamily="66" charset="0"/>
              </a:rPr>
              <a:t>ның</a:t>
            </a:r>
            <a:r>
              <a:rPr lang="ru-RU" sz="1700" dirty="0" smtClean="0">
                <a:latin typeface="Comic Sans MS" panose="030F0702030302020204" pitchFamily="66" charset="0"/>
              </a:rPr>
              <a:t> ҰҒА-</a:t>
            </a:r>
            <a:r>
              <a:rPr lang="ru-RU" sz="1700" dirty="0" err="1" smtClean="0">
                <a:latin typeface="Comic Sans MS" panose="030F0702030302020204" pitchFamily="66" charset="0"/>
              </a:rPr>
              <a:t>ның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бірнеше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smtClean="0">
                <a:latin typeface="Comic Sans MS" panose="030F0702030302020204" pitchFamily="66" charset="0"/>
              </a:rPr>
              <a:t>ҒЗИ-</a:t>
            </a:r>
            <a:r>
              <a:rPr lang="ru-RU" sz="1700" dirty="0" err="1" smtClean="0">
                <a:latin typeface="Comic Sans MS" panose="030F0702030302020204" pitchFamily="66" charset="0"/>
              </a:rPr>
              <a:t>ның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ғалымдары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ұзақ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жылдар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еңбек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етіп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ғылыми</a:t>
            </a:r>
            <a:r>
              <a:rPr lang="ru-RU" sz="1700" dirty="0">
                <a:latin typeface="Comic Sans MS" panose="030F0702030302020204" pitchFamily="66" charset="0"/>
              </a:rPr>
              <a:t> – </a:t>
            </a:r>
            <a:r>
              <a:rPr lang="ru-RU" sz="1700" dirty="0" err="1">
                <a:latin typeface="Comic Sans MS" panose="030F0702030302020204" pitchFamily="66" charset="0"/>
              </a:rPr>
              <a:t>практикалық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конференциялар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ұйымдастырды</a:t>
            </a:r>
            <a:r>
              <a:rPr lang="ru-RU" sz="1700" dirty="0">
                <a:latin typeface="Comic Sans MS" panose="030F0702030302020204" pitchFamily="66" charset="0"/>
              </a:rPr>
              <a:t>.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кітапқа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енетін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әрбір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түрге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ғылыми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түрде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сипаттама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беріліп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талқыға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салынды</a:t>
            </a:r>
            <a:r>
              <a:rPr lang="ru-RU" sz="17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Comic Sans MS" panose="030F0702030302020204" pitchFamily="66" charset="0"/>
              </a:rPr>
              <a:t>      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кітапқа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белгілі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бір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түрді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енгізу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үшін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ғалымдар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әр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жануардың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>
                <a:latin typeface="Comic Sans MS" panose="030F0702030302020204" pitchFamily="66" charset="0"/>
              </a:rPr>
              <a:t>не </a:t>
            </a:r>
            <a:r>
              <a:rPr lang="ru-RU" sz="1700" dirty="0" err="1">
                <a:latin typeface="Comic Sans MS" panose="030F0702030302020204" pitchFamily="66" charset="0"/>
              </a:rPr>
              <a:t>өсімдіктің</a:t>
            </a:r>
            <a:r>
              <a:rPr lang="ru-RU" sz="1700" dirty="0">
                <a:latin typeface="Comic Sans MS" panose="030F0702030302020204" pitchFamily="66" charset="0"/>
              </a:rPr>
              <a:t> 5 </a:t>
            </a:r>
            <a:r>
              <a:rPr lang="ru-RU" sz="1700" dirty="0" err="1">
                <a:latin typeface="Comic Sans MS" panose="030F0702030302020204" pitchFamily="66" charset="0"/>
              </a:rPr>
              <a:t>санатын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анықтаған</a:t>
            </a:r>
            <a:r>
              <a:rPr lang="ru-RU" sz="1700" dirty="0">
                <a:latin typeface="Comic Sans MS" panose="030F0702030302020204" pitchFamily="66" charset="0"/>
              </a:rPr>
              <a:t>. Осы </a:t>
            </a:r>
            <a:r>
              <a:rPr lang="ru-RU" sz="1700" dirty="0" err="1">
                <a:latin typeface="Comic Sans MS" panose="030F0702030302020204" pitchFamily="66" charset="0"/>
              </a:rPr>
              <a:t>санатқа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сәйкес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келген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жағдай</a:t>
            </a:r>
            <a:r>
              <a:rPr lang="ru-RU" sz="1700" dirty="0">
                <a:latin typeface="Comic Sans MS" panose="030F0702030302020204" pitchFamily="66" charset="0"/>
              </a:rPr>
              <a:t> да </a:t>
            </a:r>
            <a:r>
              <a:rPr lang="ru-RU" sz="1700" dirty="0" err="1">
                <a:latin typeface="Comic Sans MS" panose="030F0702030302020204" pitchFamily="66" charset="0"/>
              </a:rPr>
              <a:t>ғана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ол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түр</a:t>
            </a:r>
            <a:r>
              <a:rPr lang="ru-RU" sz="1700" dirty="0">
                <a:latin typeface="Comic Sans MS" panose="030F0702030302020204" pitchFamily="66" charset="0"/>
              </a:rPr>
              <a:t>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кітапқа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енгізілген</a:t>
            </a:r>
            <a:r>
              <a:rPr lang="ru-RU" sz="1700" dirty="0">
                <a:latin typeface="Comic Sans MS" panose="030F0702030302020204" pitchFamily="66" charset="0"/>
              </a:rPr>
              <a:t>. </a:t>
            </a:r>
            <a:r>
              <a:rPr lang="ru-RU" sz="1700" dirty="0" err="1" smtClean="0">
                <a:latin typeface="Comic Sans MS" panose="030F0702030302020204" pitchFamily="66" charset="0"/>
              </a:rPr>
              <a:t>Олар</a:t>
            </a:r>
            <a:r>
              <a:rPr lang="ru-RU" sz="1700" dirty="0" smtClean="0">
                <a:latin typeface="Comic Sans MS" panose="030F0702030302020204" pitchFamily="66" charset="0"/>
              </a:rPr>
              <a:t>:</a:t>
            </a:r>
            <a:endParaRPr lang="ru-RU" sz="17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Comic Sans MS" panose="030F0702030302020204" pitchFamily="66" charset="0"/>
              </a:rPr>
              <a:t>   1 </a:t>
            </a:r>
            <a:r>
              <a:rPr lang="ru-RU" sz="1700" dirty="0" err="1">
                <a:latin typeface="Comic Sans MS" panose="030F0702030302020204" pitchFamily="66" charset="0"/>
              </a:rPr>
              <a:t>санат</a:t>
            </a:r>
            <a:r>
              <a:rPr lang="ru-RU" sz="1700" dirty="0">
                <a:latin typeface="Comic Sans MS" panose="030F0702030302020204" pitchFamily="66" charset="0"/>
              </a:rPr>
              <a:t> – </a:t>
            </a:r>
            <a:r>
              <a:rPr lang="ru-RU" sz="1700" dirty="0" err="1">
                <a:latin typeface="Comic Sans MS" panose="030F0702030302020204" pitchFamily="66" charset="0"/>
              </a:rPr>
              <a:t>жойылып</a:t>
            </a:r>
            <a:r>
              <a:rPr lang="ru-RU" sz="1700" dirty="0">
                <a:latin typeface="Comic Sans MS" panose="030F0702030302020204" pitchFamily="66" charset="0"/>
              </a:rPr>
              <a:t> бара </a:t>
            </a:r>
            <a:r>
              <a:rPr lang="ru-RU" sz="1700" dirty="0" err="1">
                <a:latin typeface="Comic Sans MS" panose="030F0702030302020204" pitchFamily="66" charset="0"/>
              </a:rPr>
              <a:t>жатқандар</a:t>
            </a:r>
            <a:r>
              <a:rPr lang="ru-RU" sz="1700" dirty="0">
                <a:latin typeface="Comic Sans MS" panose="030F0702030302020204" pitchFamily="66" charset="0"/>
              </a:rPr>
              <a:t>. </a:t>
            </a:r>
            <a:r>
              <a:rPr lang="ru-RU" sz="1700" dirty="0" err="1">
                <a:latin typeface="Comic Sans MS" panose="030F0702030302020204" pitchFamily="66" charset="0"/>
              </a:rPr>
              <a:t>Олар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туралы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соңғы</a:t>
            </a:r>
            <a:r>
              <a:rPr lang="ru-RU" sz="1700" dirty="0">
                <a:latin typeface="Comic Sans MS" panose="030F0702030302020204" pitchFamily="66" charset="0"/>
              </a:rPr>
              <a:t> 50 </a:t>
            </a:r>
            <a:r>
              <a:rPr lang="ru-RU" sz="1700" dirty="0" err="1">
                <a:latin typeface="Comic Sans MS" panose="030F0702030302020204" pitchFamily="66" charset="0"/>
              </a:rPr>
              <a:t>жылда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ешқандай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деректер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жоқ</a:t>
            </a:r>
            <a:r>
              <a:rPr lang="ru-RU" sz="1700" dirty="0">
                <a:latin typeface="Comic Sans MS" panose="030F0702030302020204" pitchFamily="66" charset="0"/>
              </a:rPr>
              <a:t>. </a:t>
            </a:r>
            <a:r>
              <a:rPr lang="ru-RU" sz="1700" dirty="0" err="1">
                <a:latin typeface="Comic Sans MS" panose="030F0702030302020204" pitchFamily="66" charset="0"/>
              </a:rPr>
              <a:t>Мысалы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қасқыр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қара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күзен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қаблан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құм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арқары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т.б</a:t>
            </a:r>
            <a:r>
              <a:rPr lang="ru-RU" sz="17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Comic Sans MS" panose="030F0702030302020204" pitchFamily="66" charset="0"/>
              </a:rPr>
              <a:t>2 </a:t>
            </a:r>
            <a:r>
              <a:rPr lang="ru-RU" sz="1700" dirty="0" err="1">
                <a:latin typeface="Comic Sans MS" panose="030F0702030302020204" pitchFamily="66" charset="0"/>
              </a:rPr>
              <a:t>санат</a:t>
            </a:r>
            <a:r>
              <a:rPr lang="ru-RU" sz="1700" dirty="0">
                <a:latin typeface="Comic Sans MS" panose="030F0702030302020204" pitchFamily="66" charset="0"/>
              </a:rPr>
              <a:t> – саны </a:t>
            </a:r>
            <a:r>
              <a:rPr lang="ru-RU" sz="1700" dirty="0" err="1">
                <a:latin typeface="Comic Sans MS" panose="030F0702030302020204" pitchFamily="66" charset="0"/>
              </a:rPr>
              <a:t>азайып</a:t>
            </a:r>
            <a:r>
              <a:rPr lang="ru-RU" sz="1700" dirty="0">
                <a:latin typeface="Comic Sans MS" panose="030F0702030302020204" pitchFamily="66" charset="0"/>
              </a:rPr>
              <a:t> бара </a:t>
            </a:r>
            <a:r>
              <a:rPr lang="ru-RU" sz="1700" dirty="0" err="1">
                <a:latin typeface="Comic Sans MS" panose="030F0702030302020204" pitchFamily="66" charset="0"/>
              </a:rPr>
              <a:t>жатқандар</a:t>
            </a:r>
            <a:r>
              <a:rPr lang="ru-RU" sz="1700" dirty="0">
                <a:latin typeface="Comic Sans MS" panose="030F0702030302020204" pitchFamily="66" charset="0"/>
              </a:rPr>
              <a:t>. </a:t>
            </a:r>
            <a:r>
              <a:rPr lang="ru-RU" sz="1700" dirty="0" err="1">
                <a:latin typeface="Comic Sans MS" panose="030F0702030302020204" pitchFamily="66" charset="0"/>
              </a:rPr>
              <a:t>Мысалы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балқаш</a:t>
            </a:r>
            <a:r>
              <a:rPr lang="ru-RU" sz="1700" dirty="0">
                <a:latin typeface="Comic Sans MS" panose="030F0702030302020204" pitchFamily="66" charset="0"/>
              </a:rPr>
              <a:t> ала </a:t>
            </a:r>
            <a:r>
              <a:rPr lang="ru-RU" sz="1700" dirty="0" err="1">
                <a:latin typeface="Comic Sans MS" panose="030F0702030302020204" pitchFamily="66" charset="0"/>
              </a:rPr>
              <a:t>бұғасы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сары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құтан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жұпар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құлан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т.б</a:t>
            </a:r>
            <a:r>
              <a:rPr lang="ru-RU" sz="17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Comic Sans MS" panose="030F0702030302020204" pitchFamily="66" charset="0"/>
              </a:rPr>
              <a:t>    3 </a:t>
            </a:r>
            <a:r>
              <a:rPr lang="ru-RU" sz="1700" dirty="0" err="1">
                <a:latin typeface="Comic Sans MS" panose="030F0702030302020204" pitchFamily="66" charset="0"/>
              </a:rPr>
              <a:t>санат</a:t>
            </a:r>
            <a:r>
              <a:rPr lang="ru-RU" sz="1700" dirty="0">
                <a:latin typeface="Comic Sans MS" panose="030F0702030302020204" pitchFamily="66" charset="0"/>
              </a:rPr>
              <a:t> – </a:t>
            </a:r>
            <a:r>
              <a:rPr lang="ru-RU" sz="1700" dirty="0" err="1">
                <a:latin typeface="Comic Sans MS" panose="030F0702030302020204" pitchFamily="66" charset="0"/>
              </a:rPr>
              <a:t>серек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түрлері</a:t>
            </a:r>
            <a:r>
              <a:rPr lang="ru-RU" sz="1700" dirty="0">
                <a:latin typeface="Comic Sans MS" panose="030F0702030302020204" pitchFamily="66" charset="0"/>
              </a:rPr>
              <a:t> (</a:t>
            </a:r>
            <a:r>
              <a:rPr lang="ru-RU" sz="1700" dirty="0" err="1">
                <a:latin typeface="Comic Sans MS" panose="030F0702030302020204" pitchFamily="66" charset="0"/>
              </a:rPr>
              <a:t>қазір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жойылып</a:t>
            </a:r>
            <a:r>
              <a:rPr lang="ru-RU" sz="1700" dirty="0">
                <a:latin typeface="Comic Sans MS" panose="030F0702030302020204" pitchFamily="66" charset="0"/>
              </a:rPr>
              <a:t> кету </a:t>
            </a:r>
            <a:r>
              <a:rPr lang="ru-RU" sz="1700" dirty="0" err="1">
                <a:latin typeface="Comic Sans MS" panose="030F0702030302020204" pitchFamily="66" charset="0"/>
              </a:rPr>
              <a:t>қауіпі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жоқ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бірақ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өте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сирек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кездесетіндер</a:t>
            </a:r>
            <a:r>
              <a:rPr lang="ru-RU" sz="1700" dirty="0">
                <a:latin typeface="Comic Sans MS" panose="030F0702030302020204" pitchFamily="66" charset="0"/>
              </a:rPr>
              <a:t>). </a:t>
            </a:r>
            <a:r>
              <a:rPr lang="ru-RU" sz="1700" dirty="0" err="1">
                <a:latin typeface="Comic Sans MS" panose="030F0702030302020204" pitchFamily="66" charset="0"/>
              </a:rPr>
              <a:t>Мысалы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қар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барысы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сілеусін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жарқанат</a:t>
            </a:r>
            <a:r>
              <a:rPr lang="ru-RU" sz="1700" dirty="0">
                <a:latin typeface="Comic Sans MS" panose="030F0702030302020204" pitchFamily="66" charset="0"/>
              </a:rPr>
              <a:t> – </a:t>
            </a:r>
            <a:r>
              <a:rPr lang="ru-RU" sz="1700" dirty="0" err="1">
                <a:latin typeface="Comic Sans MS" panose="030F0702030302020204" pitchFamily="66" charset="0"/>
              </a:rPr>
              <a:t>қара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ләйлек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т.б</a:t>
            </a:r>
            <a:r>
              <a:rPr lang="ru-RU" sz="17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Comic Sans MS" panose="030F0702030302020204" pitchFamily="66" charset="0"/>
              </a:rPr>
              <a:t>    4 </a:t>
            </a:r>
            <a:r>
              <a:rPr lang="ru-RU" sz="1700" dirty="0" err="1">
                <a:latin typeface="Comic Sans MS" panose="030F0702030302020204" pitchFamily="66" charset="0"/>
              </a:rPr>
              <a:t>санат</a:t>
            </a:r>
            <a:r>
              <a:rPr lang="ru-RU" sz="1700" dirty="0">
                <a:latin typeface="Comic Sans MS" panose="030F0702030302020204" pitchFamily="66" charset="0"/>
              </a:rPr>
              <a:t> – </a:t>
            </a:r>
            <a:r>
              <a:rPr lang="ru-RU" sz="1700" dirty="0" err="1">
                <a:latin typeface="Comic Sans MS" panose="030F0702030302020204" pitchFamily="66" charset="0"/>
              </a:rPr>
              <a:t>белгісіздер</a:t>
            </a:r>
            <a:r>
              <a:rPr lang="ru-RU" sz="1700" dirty="0">
                <a:latin typeface="Comic Sans MS" panose="030F0702030302020204" pitchFamily="66" charset="0"/>
              </a:rPr>
              <a:t> (</a:t>
            </a:r>
            <a:r>
              <a:rPr lang="ru-RU" sz="1700" dirty="0" err="1">
                <a:latin typeface="Comic Sans MS" panose="030F0702030302020204" pitchFamily="66" charset="0"/>
              </a:rPr>
              <a:t>толық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зерттелмеген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түрлер</a:t>
            </a:r>
            <a:r>
              <a:rPr lang="ru-RU" sz="1700" dirty="0">
                <a:latin typeface="Comic Sans MS" panose="030F0702030302020204" pitchFamily="66" charset="0"/>
              </a:rPr>
              <a:t>). </a:t>
            </a:r>
            <a:r>
              <a:rPr lang="ru-RU" sz="1700" dirty="0" err="1">
                <a:latin typeface="Comic Sans MS" panose="030F0702030302020204" pitchFamily="66" charset="0"/>
              </a:rPr>
              <a:t>Мысалы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шұбар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кесіртке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қара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шұбар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жылан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т.б</a:t>
            </a:r>
            <a:r>
              <a:rPr lang="ru-RU" sz="17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Comic Sans MS" panose="030F0702030302020204" pitchFamily="66" charset="0"/>
              </a:rPr>
              <a:t>    5 </a:t>
            </a:r>
            <a:r>
              <a:rPr lang="ru-RU" sz="1700" dirty="0" err="1">
                <a:latin typeface="Comic Sans MS" panose="030F0702030302020204" pitchFamily="66" charset="0"/>
              </a:rPr>
              <a:t>санат</a:t>
            </a:r>
            <a:r>
              <a:rPr lang="ru-RU" sz="1700" dirty="0">
                <a:latin typeface="Comic Sans MS" panose="030F0702030302020204" pitchFamily="66" charset="0"/>
              </a:rPr>
              <a:t> – </a:t>
            </a:r>
            <a:r>
              <a:rPr lang="ru-RU" sz="1700" dirty="0" err="1">
                <a:latin typeface="Comic Sans MS" panose="030F0702030302020204" pitchFamily="66" charset="0"/>
              </a:rPr>
              <a:t>Қалпына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келгендер</a:t>
            </a:r>
            <a:r>
              <a:rPr lang="ru-RU" sz="1700" dirty="0">
                <a:latin typeface="Comic Sans MS" panose="030F0702030302020204" pitchFamily="66" charset="0"/>
              </a:rPr>
              <a:t> (</a:t>
            </a:r>
            <a:r>
              <a:rPr lang="ru-RU" sz="1700" dirty="0" err="1">
                <a:latin typeface="Comic Sans MS" panose="030F0702030302020204" pitchFamily="66" charset="0"/>
              </a:rPr>
              <a:t>қорғау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жұмыстары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нәтижесінде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қайта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көбейген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түрлер</a:t>
            </a:r>
            <a:r>
              <a:rPr lang="ru-RU" sz="1700" dirty="0">
                <a:latin typeface="Comic Sans MS" panose="030F0702030302020204" pitchFamily="66" charset="0"/>
              </a:rPr>
              <a:t>). </a:t>
            </a:r>
            <a:r>
              <a:rPr lang="ru-RU" sz="1700" dirty="0" err="1">
                <a:latin typeface="Comic Sans MS" panose="030F0702030302020204" pitchFamily="66" charset="0"/>
              </a:rPr>
              <a:t>Мысалы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кіші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аққу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көк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құс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т.б</a:t>
            </a:r>
            <a:r>
              <a:rPr lang="ru-RU" sz="17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Comic Sans MS" panose="030F0702030302020204" pitchFamily="66" charset="0"/>
              </a:rPr>
              <a:t>     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кітапқа</a:t>
            </a:r>
            <a:r>
              <a:rPr lang="ru-RU" sz="1700" dirty="0">
                <a:latin typeface="Comic Sans MS" panose="030F0702030302020204" pitchFamily="66" charset="0"/>
              </a:rPr>
              <a:t>» </a:t>
            </a:r>
            <a:r>
              <a:rPr lang="ru-RU" sz="1700" dirty="0" err="1">
                <a:latin typeface="Comic Sans MS" panose="030F0702030302020204" pitchFamily="66" charset="0"/>
              </a:rPr>
              <a:t>енгізілген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жануарларды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аулауға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өсімдіктерді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жоюға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тиым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салынған</a:t>
            </a:r>
            <a:r>
              <a:rPr lang="ru-RU" sz="1700" dirty="0">
                <a:latin typeface="Comic Sans MS" panose="030F0702030302020204" pitchFamily="66" charset="0"/>
              </a:rPr>
              <a:t>. «</a:t>
            </a:r>
            <a:r>
              <a:rPr lang="ru-RU" sz="1700" dirty="0" err="1">
                <a:latin typeface="Comic Sans MS" panose="030F0702030302020204" pitchFamily="66" charset="0"/>
              </a:rPr>
              <a:t>Қызыл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кітап</a:t>
            </a:r>
            <a:r>
              <a:rPr lang="ru-RU" sz="1700" dirty="0">
                <a:latin typeface="Comic Sans MS" panose="030F0702030302020204" pitchFamily="66" charset="0"/>
              </a:rPr>
              <a:t>» - </a:t>
            </a:r>
            <a:r>
              <a:rPr lang="ru-RU" sz="1700" dirty="0" err="1">
                <a:latin typeface="Comic Sans MS" panose="030F0702030302020204" pitchFamily="66" charset="0"/>
              </a:rPr>
              <a:t>мемлекеттік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құжат</a:t>
            </a:r>
            <a:r>
              <a:rPr lang="ru-RU" sz="1700" dirty="0">
                <a:latin typeface="Comic Sans MS" panose="030F0702030302020204" pitchFamily="66" charset="0"/>
              </a:rPr>
              <a:t>. </a:t>
            </a:r>
            <a:r>
              <a:rPr lang="ru-RU" sz="1700" dirty="0" err="1">
                <a:latin typeface="Comic Sans MS" panose="030F0702030302020204" pitchFamily="66" charset="0"/>
              </a:rPr>
              <a:t>Сондықтан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оған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енген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жануарларды</a:t>
            </a:r>
            <a:r>
              <a:rPr lang="ru-RU" sz="1700" dirty="0" smtClean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оқып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үйрену</a:t>
            </a:r>
            <a:r>
              <a:rPr lang="ru-RU" sz="1700" dirty="0">
                <a:latin typeface="Comic Sans MS" panose="030F0702030302020204" pitchFamily="66" charset="0"/>
              </a:rPr>
              <a:t>, </a:t>
            </a:r>
            <a:r>
              <a:rPr lang="ru-RU" sz="1700" dirty="0" err="1">
                <a:latin typeface="Comic Sans MS" panose="030F0702030302020204" pitchFamily="66" charset="0"/>
              </a:rPr>
              <a:t>білу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>
                <a:latin typeface="Comic Sans MS" panose="030F0702030302020204" pitchFamily="66" charset="0"/>
              </a:rPr>
              <a:t>баршаның</a:t>
            </a:r>
            <a:r>
              <a:rPr lang="ru-RU" sz="1700" dirty="0">
                <a:latin typeface="Comic Sans MS" panose="030F0702030302020204" pitchFamily="66" charset="0"/>
              </a:rPr>
              <a:t> </a:t>
            </a:r>
            <a:r>
              <a:rPr lang="ru-RU" sz="1700" dirty="0" err="1" smtClean="0">
                <a:latin typeface="Comic Sans MS" panose="030F0702030302020204" pitchFamily="66" charset="0"/>
              </a:rPr>
              <a:t>міндеті</a:t>
            </a:r>
            <a:r>
              <a:rPr lang="ru-RU" sz="1700" dirty="0" smtClean="0">
                <a:latin typeface="Comic Sans MS" panose="030F0702030302020204" pitchFamily="66" charset="0"/>
              </a:rPr>
              <a:t>.</a:t>
            </a:r>
            <a:endParaRPr lang="ru-RU" sz="1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3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65760"/>
            <a:ext cx="9601200" cy="60502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ҚР-</a:t>
            </a:r>
            <a:r>
              <a:rPr lang="ru-RU" dirty="0" err="1" smtClean="0">
                <a:latin typeface="Comic Sans MS" panose="030F0702030302020204" pitchFamily="66" charset="0"/>
              </a:rPr>
              <a:t>ның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Қызыл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енгізуге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мартебесін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айқындауға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санының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қисапсыз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азаюы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таралу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аймақтарының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қысқаруы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қолайсыз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деректер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оны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молайту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жөнінде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шаралар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қолданудың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қажеттігі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дәлел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келтіретін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деректер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негіз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err="1" smtClean="0">
                <a:latin typeface="Comic Sans MS" panose="030F0702030302020204" pitchFamily="66" charset="0"/>
              </a:rPr>
              <a:t>Халықаралық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ресурыстарды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одағының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тізіміне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сирек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кету </a:t>
            </a:r>
            <a:r>
              <a:rPr lang="ru-RU" dirty="0" err="1">
                <a:latin typeface="Comic Sans MS" panose="030F0702030302020204" pitchFamily="66" charset="0"/>
              </a:rPr>
              <a:t>қаупі</a:t>
            </a:r>
            <a:r>
              <a:rPr lang="ru-RU" dirty="0">
                <a:latin typeface="Comic Sans MS" panose="030F0702030302020204" pitchFamily="66" charset="0"/>
              </a:rPr>
              <a:t> бар </a:t>
            </a:r>
            <a:r>
              <a:rPr lang="ru-RU" dirty="0" err="1">
                <a:latin typeface="Comic Sans MS" panose="030F0702030302020204" pitchFamily="66" charset="0"/>
              </a:rPr>
              <a:t>жануарлардың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Қызыл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бірінші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кезекте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енгізіледі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Қызыл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кітапқа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шығару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ұсыныстар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Қызыл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кітаптың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комиссияларға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ұсынылады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Қызыл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кітапқа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шығару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мәртебесі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мәселелерді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ведомствоаралық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зоологиялық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ботаникалық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комиссиялар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құрылады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құрамына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қарамастан</a:t>
            </a:r>
            <a:r>
              <a:rPr lang="ru-RU" dirty="0">
                <a:latin typeface="Comic Sans MS" panose="030F0702030302020204" pitchFamily="66" charset="0"/>
              </a:rPr>
              <a:t> осы </a:t>
            </a:r>
            <a:r>
              <a:rPr lang="ru-RU" dirty="0" err="1">
                <a:latin typeface="Comic Sans MS" panose="030F0702030302020204" pitchFamily="66" charset="0"/>
              </a:rPr>
              <a:t>салалардың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жетекші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мамандары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smtClean="0">
                <a:latin typeface="Comic Sans MS" panose="030F0702030302020204" pitchFamily="66" charset="0"/>
              </a:rPr>
              <a:t>ҚР ҰҒА-</a:t>
            </a:r>
            <a:r>
              <a:rPr lang="ru-RU" dirty="0" err="1" smtClean="0">
                <a:latin typeface="Comic Sans MS" panose="030F0702030302020204" pitchFamily="66" charset="0"/>
              </a:rPr>
              <a:t>ның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smtClean="0">
                <a:latin typeface="Comic Sans MS" panose="030F0702030302020204" pitchFamily="66" charset="0"/>
              </a:rPr>
              <a:t>ҚР Экология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биоресурстар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министірлігінің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табиғатты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жөніндегі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жоғары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оқу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орындары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ғылыми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зерттеу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мекемелерінің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қоғамдық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ұйымдардың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басқаларының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кіреді</a:t>
            </a:r>
            <a:r>
              <a:rPr lang="ru-RU" dirty="0">
                <a:latin typeface="Comic Sans MS" panose="030F0702030302020204" pitchFamily="66" charset="0"/>
              </a:rPr>
              <a:t>. 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50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304800"/>
            <a:ext cx="10469880" cy="62179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Comic Sans MS" panose="030F0702030302020204" pitchFamily="66" charset="0"/>
              </a:rPr>
              <a:t>Қазақстанның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 «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дүниесін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өсімін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молайту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пайдалану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» 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Заңына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сәйкес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жасалған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республика  </a:t>
            </a:r>
            <a:r>
              <a:rPr lang="ru-RU" dirty="0" err="1">
                <a:latin typeface="Comic Sans MS" panose="030F0702030302020204" pitchFamily="66" charset="0"/>
              </a:rPr>
              <a:t>аумағында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сирек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кездесетін</a:t>
            </a:r>
            <a:r>
              <a:rPr lang="ru-RU" dirty="0">
                <a:latin typeface="Comic Sans MS" panose="030F0702030302020204" pitchFamily="66" charset="0"/>
              </a:rPr>
              <a:t>, саны </a:t>
            </a:r>
            <a:r>
              <a:rPr lang="ru-RU" dirty="0" err="1">
                <a:latin typeface="Comic Sans MS" panose="030F0702030302020204" pitchFamily="66" charset="0"/>
              </a:rPr>
              <a:t>азайып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жатқан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құрып</a:t>
            </a:r>
            <a:r>
              <a:rPr lang="ru-RU" dirty="0">
                <a:latin typeface="Comic Sans MS" panose="030F0702030302020204" pitchFamily="66" charset="0"/>
              </a:rPr>
              <a:t> кету </a:t>
            </a:r>
            <a:r>
              <a:rPr lang="ru-RU" dirty="0" err="1">
                <a:latin typeface="Comic Sans MS" panose="030F0702030302020204" pitchFamily="66" charset="0"/>
              </a:rPr>
              <a:t>қатері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төніп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отырған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жай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күйі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мәліметтерді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оларды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зертеу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молайту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ұтымды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пайдалану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жөніндегі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қажетті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шаралардың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жиынтығы</a:t>
            </a:r>
            <a:r>
              <a:rPr lang="ru-RU" dirty="0">
                <a:latin typeface="Comic Sans MS" panose="030F0702030302020204" pitchFamily="66" charset="0"/>
              </a:rPr>
              <a:t> бар </a:t>
            </a:r>
            <a:r>
              <a:rPr lang="ru-RU" dirty="0" err="1">
                <a:latin typeface="Comic Sans MS" panose="030F0702030302020204" pitchFamily="66" charset="0"/>
              </a:rPr>
              <a:t>негізгі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құжат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саналады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сонымен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дүниесі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мемлекеттік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құрамдас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бөлігі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табылады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       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аумаңында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құрғақта</a:t>
            </a:r>
            <a:r>
              <a:rPr lang="ru-RU" dirty="0">
                <a:latin typeface="Comic Sans MS" panose="030F0702030302020204" pitchFamily="66" charset="0"/>
              </a:rPr>
              <a:t>, суда, </a:t>
            </a:r>
            <a:r>
              <a:rPr lang="ru-RU" dirty="0" err="1">
                <a:latin typeface="Comic Sans MS" panose="030F0702030302020204" pitchFamily="66" charset="0"/>
              </a:rPr>
              <a:t>ауа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жер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қыртысында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еркін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тұрақты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уақытша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мекендейтін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сүт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қоректілер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құстар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бауырмен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жорғалаушылар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қосмекенділер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балықтар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сондай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ұлутектілер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насекомдар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басқалар</a:t>
            </a:r>
            <a:r>
              <a:rPr lang="ru-RU" dirty="0">
                <a:latin typeface="Comic Sans MS" panose="030F0702030302020204" pitchFamily="66" charset="0"/>
              </a:rPr>
              <a:t>) мен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түршелері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популяциялары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тіркеледі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Санымен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тектік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молаюы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сақталуына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төндірмейтіндей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жеткен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шығарылуға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жатады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    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енгізілген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бүкіл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аумағында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ерекше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алынады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заңдарында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көзделгеннен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жагдайда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аулауға</a:t>
            </a:r>
            <a:r>
              <a:rPr lang="ru-RU" dirty="0">
                <a:latin typeface="Comic Sans MS" panose="030F0702030302020204" pitchFamily="66" charset="0"/>
              </a:rPr>
              <a:t> ( </a:t>
            </a:r>
            <a:r>
              <a:rPr lang="ru-RU" dirty="0" err="1">
                <a:latin typeface="Comic Sans MS" panose="030F0702030302020204" pitchFamily="66" charset="0"/>
              </a:rPr>
              <a:t>жинауға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бүкіл</a:t>
            </a:r>
            <a:r>
              <a:rPr lang="ru-RU" dirty="0">
                <a:latin typeface="Comic Sans MS" panose="030F0702030302020204" pitchFamily="66" charset="0"/>
              </a:rPr>
              <a:t> республика </a:t>
            </a:r>
            <a:r>
              <a:rPr lang="ru-RU" dirty="0" err="1">
                <a:latin typeface="Comic Sans MS" panose="030F0702030302020204" pitchFamily="66" charset="0"/>
              </a:rPr>
              <a:t>аумағында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тыйым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салынады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енгізілген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түрлерінің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түршелерінің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популяцияларының</a:t>
            </a:r>
            <a:r>
              <a:rPr lang="ru-RU" dirty="0">
                <a:latin typeface="Comic Sans MS" panose="030F0702030302020204" pitchFamily="66" charset="0"/>
              </a:rPr>
              <a:t> ) 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кетуіне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сандарының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азаюына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ортасының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нашарлауына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әсер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әрекеттерге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берілмейді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      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аталатын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томнан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тұрады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Әр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томды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бірнеше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бөлім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түрінде</a:t>
            </a:r>
            <a:r>
              <a:rPr lang="ru-RU" dirty="0">
                <a:latin typeface="Comic Sans MS" panose="030F0702030302020204" pitchFamily="66" charset="0"/>
              </a:rPr>
              <a:t> де </a:t>
            </a:r>
            <a:r>
              <a:rPr lang="ru-RU" dirty="0" err="1">
                <a:latin typeface="Comic Sans MS" panose="030F0702030302020204" pitchFamily="66" charset="0"/>
              </a:rPr>
              <a:t>шығаруға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қосымша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ретінде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Республикасынығ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енгізілген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кету </a:t>
            </a:r>
            <a:r>
              <a:rPr lang="ru-RU" dirty="0" err="1">
                <a:latin typeface="Comic Sans MS" panose="030F0702030302020204" pitchFamily="66" charset="0"/>
              </a:rPr>
              <a:t>қаупі</a:t>
            </a:r>
            <a:r>
              <a:rPr lang="ru-RU" dirty="0">
                <a:latin typeface="Comic Sans MS" panose="030F0702030302020204" pitchFamily="66" charset="0"/>
              </a:rPr>
              <a:t> бар </a:t>
            </a:r>
            <a:r>
              <a:rPr lang="ru-RU" dirty="0" err="1">
                <a:latin typeface="Comic Sans MS" panose="030F0702030302020204" pitchFamily="66" charset="0"/>
              </a:rPr>
              <a:t>түрлері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түршелерінің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түсініктеме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тізбесі,Қазақстан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Ереженің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мәтіні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жөніндегі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номативтік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құжаттар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беріледі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тілдерінде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шығарылады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тілге</a:t>
            </a:r>
            <a:r>
              <a:rPr lang="ru-RU" dirty="0">
                <a:latin typeface="Comic Sans MS" panose="030F0702030302020204" pitchFamily="66" charset="0"/>
              </a:rPr>
              <a:t> де </a:t>
            </a:r>
            <a:r>
              <a:rPr lang="ru-RU" dirty="0" err="1">
                <a:latin typeface="Comic Sans MS" panose="030F0702030302020204" pitchFamily="66" charset="0"/>
              </a:rPr>
              <a:t>аударылуы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мүмкін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сипаттау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тәртібін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жөніндегі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тиісінше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комиссиялар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белгілейді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33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04800"/>
            <a:ext cx="9601200" cy="62636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енгізілген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организмдердің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мынадай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негізгі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деректер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келтіріледі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түрдің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латынша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қазақша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орысша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аталуы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мәртебесі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бара </a:t>
            </a:r>
            <a:r>
              <a:rPr lang="ru-RU" dirty="0" err="1">
                <a:latin typeface="Comic Sans MS" panose="030F0702030302020204" pitchFamily="66" charset="0"/>
              </a:rPr>
              <a:t>жатқан</a:t>
            </a:r>
            <a:r>
              <a:rPr lang="ru-RU" dirty="0">
                <a:latin typeface="Comic Sans MS" panose="030F0702030302020204" pitchFamily="66" charset="0"/>
              </a:rPr>
              <a:t>, саны </a:t>
            </a:r>
            <a:r>
              <a:rPr lang="ru-RU" dirty="0" err="1">
                <a:latin typeface="Comic Sans MS" panose="030F0702030302020204" pitchFamily="66" charset="0"/>
              </a:rPr>
              <a:t>азайған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сирек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кездесетін</a:t>
            </a:r>
            <a:r>
              <a:rPr lang="ru-RU" dirty="0">
                <a:latin typeface="Comic Sans MS" panose="030F0702030302020204" pitchFamily="66" charset="0"/>
              </a:rPr>
              <a:t>); </a:t>
            </a:r>
            <a:r>
              <a:rPr lang="ru-RU" dirty="0" err="1">
                <a:latin typeface="Comic Sans MS" panose="030F0702030302020204" pitchFamily="66" charset="0"/>
              </a:rPr>
              <a:t>түрдің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сыртқы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бейнесі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Қазақстанда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бұрын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қазіргі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таралуы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картасымен</a:t>
            </a:r>
            <a:r>
              <a:rPr lang="ru-RU" dirty="0">
                <a:latin typeface="Comic Sans MS" panose="030F0702030302020204" pitchFamily="66" charset="0"/>
              </a:rPr>
              <a:t>; саны мен </a:t>
            </a:r>
            <a:r>
              <a:rPr lang="ru-RU" dirty="0" err="1">
                <a:latin typeface="Comic Sans MS" panose="030F0702030302020204" pitchFamily="66" charset="0"/>
              </a:rPr>
              <a:t>оның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барысы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негізгі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шектеуші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факторлар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саны мен </a:t>
            </a:r>
            <a:r>
              <a:rPr lang="ru-RU" dirty="0" err="1">
                <a:latin typeface="Comic Sans MS" panose="030F0702030302020204" pitchFamily="66" charset="0"/>
              </a:rPr>
              <a:t>таралу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аймағының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себептері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жасанды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жағдайда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қолда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қалыпты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ортада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мүмкіндігі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мәләметтер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түрдің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тектік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сақтауда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аумағында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мекендейтін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популяцияның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рөлі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қорғаудың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қолданылған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қажетті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шаралары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ақпарат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көздері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Қажет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жагдайда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сондай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организмнің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жастық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маусымдық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ерекшеліктері</a:t>
            </a:r>
            <a:r>
              <a:rPr lang="ru-RU" dirty="0">
                <a:latin typeface="Comic Sans MS" panose="030F0702030302020204" pitchFamily="66" charset="0"/>
              </a:rPr>
              <a:t> де </a:t>
            </a:r>
            <a:r>
              <a:rPr lang="ru-RU" dirty="0" err="1">
                <a:latin typeface="Comic Sans MS" panose="030F0702030302020204" pitchFamily="66" charset="0"/>
              </a:rPr>
              <a:t>сипатталады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      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енгізуге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мартебесін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айқындауға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санының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қисапсыз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азаюы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таралу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аймақтарының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қысқаруы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қолайсыз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деректер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оны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молайту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жөнінде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шаралар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қолданудың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қажеттігі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дәлел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келтіретін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деректер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негіз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Халықаралық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ресурыстарды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одағының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тізіміне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сирек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кету </a:t>
            </a:r>
            <a:r>
              <a:rPr lang="ru-RU" dirty="0" err="1">
                <a:latin typeface="Comic Sans MS" panose="030F0702030302020204" pitchFamily="66" charset="0"/>
              </a:rPr>
              <a:t>қаупі</a:t>
            </a:r>
            <a:r>
              <a:rPr lang="ru-RU" dirty="0">
                <a:latin typeface="Comic Sans MS" panose="030F0702030302020204" pitchFamily="66" charset="0"/>
              </a:rPr>
              <a:t> бар </a:t>
            </a:r>
            <a:r>
              <a:rPr lang="ru-RU" dirty="0" err="1">
                <a:latin typeface="Comic Sans MS" panose="030F0702030302020204" pitchFamily="66" charset="0"/>
              </a:rPr>
              <a:t>жануарлардың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бірінші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кезекте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енгізіледі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шығару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ұсыныстар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жөніндегі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комиссияларға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ұсынылады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Республикасының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кітабына</a:t>
            </a:r>
            <a:r>
              <a:rPr lang="ru-RU" dirty="0">
                <a:latin typeface="Comic Sans MS" panose="030F0702030302020204" pitchFamily="66" charset="0"/>
              </a:rPr>
              <a:t> , </a:t>
            </a:r>
            <a:r>
              <a:rPr lang="ru-RU" dirty="0" err="1">
                <a:latin typeface="Comic Sans MS" panose="030F0702030302020204" pitchFamily="66" charset="0"/>
              </a:rPr>
              <a:t>одан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шығару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мәртебесі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мәселелерді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ведомствоаралық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зоологиялық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ботаникалық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комиссиялар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құрылады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02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956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Қорытынды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05840"/>
            <a:ext cx="10256520" cy="55321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Биологиялық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әртүрлілікті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сақтау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мәселесі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бірнеше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ондаған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жылдардан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бері</a:t>
            </a:r>
            <a:r>
              <a:rPr lang="ru-RU" dirty="0">
                <a:latin typeface="Comic Sans MS" panose="030F0702030302020204" pitchFamily="66" charset="0"/>
              </a:rPr>
              <a:t> тек </a:t>
            </a:r>
            <a:r>
              <a:rPr lang="ru-RU" dirty="0" err="1">
                <a:latin typeface="Comic Sans MS" panose="030F0702030302020204" pitchFamily="66" charset="0"/>
              </a:rPr>
              <a:t>мамандар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жекелеген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ынталы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адамдарының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міндеті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болудан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қалды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себебі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жоғалту</a:t>
            </a:r>
            <a:r>
              <a:rPr lang="ru-RU" dirty="0">
                <a:latin typeface="Comic Sans MS" panose="030F0702030302020204" pitchFamily="66" charset="0"/>
              </a:rPr>
              <a:t> тек </a:t>
            </a:r>
            <a:r>
              <a:rPr lang="ru-RU" dirty="0" err="1">
                <a:latin typeface="Comic Sans MS" panose="030F0702030302020204" pitchFamily="66" charset="0"/>
              </a:rPr>
              <a:t>адамгершілік</a:t>
            </a:r>
            <a:r>
              <a:rPr lang="ru-RU" dirty="0">
                <a:latin typeface="Comic Sans MS" panose="030F0702030302020204" pitchFamily="66" charset="0"/>
              </a:rPr>
              <a:t> пен </a:t>
            </a:r>
            <a:r>
              <a:rPr lang="ru-RU" dirty="0" err="1">
                <a:latin typeface="Comic Sans MS" panose="030F0702030302020204" pitchFamily="66" charset="0"/>
              </a:rPr>
              <a:t>жалпы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теориялық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пікірлерге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ғана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емес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сонымен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қоғамның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экономикалық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мүддесіне</a:t>
            </a:r>
            <a:r>
              <a:rPr lang="ru-RU" dirty="0">
                <a:latin typeface="Comic Sans MS" panose="030F0702030302020204" pitchFamily="66" charset="0"/>
              </a:rPr>
              <a:t> де </a:t>
            </a:r>
            <a:r>
              <a:rPr lang="ru-RU" dirty="0" err="1">
                <a:latin typeface="Comic Sans MS" panose="030F0702030302020204" pitchFamily="66" charset="0"/>
              </a:rPr>
              <a:t>нұқсан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келтіретініне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адамзат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баласының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толықтай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жетті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Бұған</a:t>
            </a:r>
            <a:r>
              <a:rPr lang="ru-RU" dirty="0">
                <a:latin typeface="Comic Sans MS" panose="030F0702030302020204" pitchFamily="66" charset="0"/>
              </a:rPr>
              <a:t> 1992 </a:t>
            </a:r>
            <a:r>
              <a:rPr lang="ru-RU" dirty="0" err="1">
                <a:latin typeface="Comic Sans MS" panose="030F0702030302020204" pitchFamily="66" charset="0"/>
              </a:rPr>
              <a:t>жылы</a:t>
            </a:r>
            <a:r>
              <a:rPr lang="ru-RU" dirty="0">
                <a:latin typeface="Comic Sans MS" panose="030F0702030302020204" pitchFamily="66" charset="0"/>
              </a:rPr>
              <a:t> Рио – де – </a:t>
            </a:r>
            <a:r>
              <a:rPr lang="ru-RU" dirty="0" err="1">
                <a:latin typeface="Comic Sans MS" panose="030F0702030302020204" pitchFamily="66" charset="0"/>
              </a:rPr>
              <a:t>Жанейрода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өткен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конференцияда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дүние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жүзінің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көптеген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елдері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ішінде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Қазақстанда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қойған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биологиялық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әртүрлілік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Конвенцияның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қабылдануы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дәлел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санының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күрт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төмендеуі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себептері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Көбінесе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мекен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ортасының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бұзылуымен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Омыртқалы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қатысты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алсақ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факторға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жойылуының</a:t>
            </a:r>
            <a:r>
              <a:rPr lang="ru-RU" dirty="0">
                <a:latin typeface="Comic Sans MS" panose="030F0702030302020204" pitchFamily="66" charset="0"/>
              </a:rPr>
              <a:t> 60 </a:t>
            </a:r>
            <a:r>
              <a:rPr lang="ru-RU" dirty="0" err="1">
                <a:latin typeface="Comic Sans MS" panose="030F0702030302020204" pitchFamily="66" charset="0"/>
              </a:rPr>
              <a:t>пайызы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сәйкес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Екінші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шектен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тыс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пайдалану</a:t>
            </a:r>
            <a:r>
              <a:rPr lang="ru-RU" dirty="0">
                <a:latin typeface="Comic Sans MS" panose="030F0702030302020204" pitchFamily="66" charset="0"/>
              </a:rPr>
              <a:t> , </a:t>
            </a:r>
            <a:r>
              <a:rPr lang="ru-RU" dirty="0" err="1">
                <a:latin typeface="Comic Sans MS" panose="030F0702030302020204" pitchFamily="66" charset="0"/>
              </a:rPr>
              <a:t>содан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кейінгі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азық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кемуі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зиянкестерді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кездейсоқ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жемтік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тұр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Шектен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тыс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пайдалану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қандай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кәсіптік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маңызы</a:t>
            </a:r>
            <a:r>
              <a:rPr lang="ru-RU" dirty="0">
                <a:latin typeface="Comic Sans MS" panose="030F0702030302020204" pitchFamily="66" charset="0"/>
              </a:rPr>
              <a:t> бар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қауіпті</a:t>
            </a:r>
            <a:r>
              <a:rPr lang="ru-RU" dirty="0">
                <a:latin typeface="Comic Sans MS" panose="030F0702030302020204" pitchFamily="66" charset="0"/>
              </a:rPr>
              <a:t>. 1983 </a:t>
            </a:r>
            <a:r>
              <a:rPr lang="ru-RU" dirty="0" err="1">
                <a:latin typeface="Comic Sans MS" panose="030F0702030302020204" pitchFamily="66" charset="0"/>
              </a:rPr>
              <a:t>жылы</a:t>
            </a:r>
            <a:r>
              <a:rPr lang="ru-RU" dirty="0">
                <a:latin typeface="Comic Sans MS" panose="030F0702030302020204" pitchFamily="66" charset="0"/>
              </a:rPr>
              <a:t> тек </a:t>
            </a:r>
            <a:r>
              <a:rPr lang="ru-RU" dirty="0" err="1">
                <a:latin typeface="Comic Sans MS" panose="030F0702030302020204" pitchFamily="66" charset="0"/>
              </a:rPr>
              <a:t>қана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сүйектері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ғана</a:t>
            </a:r>
            <a:r>
              <a:rPr lang="ru-RU" dirty="0">
                <a:latin typeface="Comic Sans MS" panose="030F0702030302020204" pitchFamily="66" charset="0"/>
              </a:rPr>
              <a:t> 80 </a:t>
            </a:r>
            <a:r>
              <a:rPr lang="ru-RU" dirty="0" err="1">
                <a:latin typeface="Comic Sans MS" panose="030F0702030302020204" pitchFamily="66" charset="0"/>
              </a:rPr>
              <a:t>мың</a:t>
            </a:r>
            <a:r>
              <a:rPr lang="ru-RU" dirty="0">
                <a:latin typeface="Comic Sans MS" panose="030F0702030302020204" pitchFamily="66" charset="0"/>
              </a:rPr>
              <a:t> Африка </a:t>
            </a:r>
            <a:r>
              <a:rPr lang="ru-RU" dirty="0" err="1">
                <a:latin typeface="Comic Sans MS" panose="030F0702030302020204" pitchFamily="66" charset="0"/>
              </a:rPr>
              <a:t>пілдері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жойылуындағы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маңызды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себептердің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интрдукцияланған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яғни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сырттан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әкелінген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бәсекелестікке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қабілетсіз</a:t>
            </a:r>
            <a:r>
              <a:rPr lang="ru-RU" dirty="0">
                <a:latin typeface="Comic Sans MS" panose="030F0702030302020204" pitchFamily="66" charset="0"/>
              </a:rPr>
              <a:t> болу. </a:t>
            </a:r>
            <a:r>
              <a:rPr lang="ru-RU" dirty="0" err="1">
                <a:latin typeface="Comic Sans MS" panose="030F0702030302020204" pitchFamily="66" charset="0"/>
              </a:rPr>
              <a:t>Мұндай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құбылыстарға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шектелген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территорияларға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аралдарда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сезімтал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Экологиялық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мәселелерді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алуантүрлілікті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сақтаудың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жолы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ресурстары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табиғатты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халықаралық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одағы</a:t>
            </a:r>
            <a:r>
              <a:rPr lang="ru-RU" dirty="0">
                <a:latin typeface="Comic Sans MS" panose="030F0702030302020204" pitchFamily="66" charset="0"/>
              </a:rPr>
              <a:t> (МСОП) </a:t>
            </a:r>
            <a:r>
              <a:rPr lang="ru-RU" dirty="0" err="1">
                <a:latin typeface="Comic Sans MS" panose="030F0702030302020204" pitchFamily="66" charset="0"/>
              </a:rPr>
              <a:t>бүкіл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планетаның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құрастырған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70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Әдебиеттер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және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ресурстар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93520"/>
            <a:ext cx="9601200" cy="43738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Изучение биологического разнообразия Казахстана на современном этапе / Материалы международной научной Конференции </a:t>
            </a:r>
            <a:r>
              <a:rPr lang="ru-RU" dirty="0" err="1">
                <a:latin typeface="Comic Sans MS" panose="030F0702030302020204" pitchFamily="66" charset="0"/>
              </a:rPr>
              <a:t>посв</a:t>
            </a:r>
            <a:r>
              <a:rPr lang="ru-RU" dirty="0">
                <a:latin typeface="Comic Sans MS" panose="030F0702030302020204" pitchFamily="66" charset="0"/>
              </a:rPr>
              <a:t>. Юбилейном датам выдающихся ученых – ботаников Казахстана. Алматы, 6-7 июня, 2013.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Олонова</a:t>
            </a:r>
            <a:r>
              <a:rPr lang="ru-RU" dirty="0">
                <a:latin typeface="Comic Sans MS" panose="030F0702030302020204" pitchFamily="66" charset="0"/>
              </a:rPr>
              <a:t> М.В., </a:t>
            </a:r>
            <a:r>
              <a:rPr lang="ru-RU" dirty="0" err="1">
                <a:latin typeface="Comic Sans MS" panose="030F0702030302020204" pitchFamily="66" charset="0"/>
              </a:rPr>
              <a:t>Чжанг</a:t>
            </a:r>
            <a:r>
              <a:rPr lang="ru-RU" dirty="0">
                <a:latin typeface="Comic Sans MS" panose="030F0702030302020204" pitchFamily="66" charset="0"/>
              </a:rPr>
              <a:t> Д., </a:t>
            </a:r>
            <a:r>
              <a:rPr lang="ru-RU" dirty="0" err="1">
                <a:latin typeface="Comic Sans MS" panose="030F0702030302020204" pitchFamily="66" charset="0"/>
              </a:rPr>
              <a:t>Бекет</a:t>
            </a:r>
            <a:r>
              <a:rPr lang="ru-RU" dirty="0">
                <a:latin typeface="Comic Sans MS" panose="030F0702030302020204" pitchFamily="66" charset="0"/>
              </a:rPr>
              <a:t> У. Вестник Томского гос. Университета Биология 2013 № 1 (21) С.59-73.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Глазунов В.А. Охрана растительного мира XIII съезд русского </a:t>
            </a:r>
            <a:r>
              <a:rPr lang="ru-RU" dirty="0" err="1">
                <a:latin typeface="Comic Sans MS" panose="030F0702030302020204" pitchFamily="66" charset="0"/>
              </a:rPr>
              <a:t>ботан.общества</a:t>
            </a:r>
            <a:r>
              <a:rPr lang="ru-RU" dirty="0">
                <a:latin typeface="Comic Sans MS" panose="030F0702030302020204" pitchFamily="66" charset="0"/>
              </a:rPr>
              <a:t> (16-22 сентября, 2013 г., С.12-13).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Л.А.Димеева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Г.М.Кудабаева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П.В.Веселова</a:t>
            </a:r>
            <a:r>
              <a:rPr lang="ru-RU" dirty="0">
                <a:latin typeface="Comic Sans MS" panose="030F0702030302020204" pitchFamily="66" charset="0"/>
              </a:rPr>
              <a:t> Охрана растительного мира XIII съезд </a:t>
            </a:r>
            <a:r>
              <a:rPr lang="ru-RU" dirty="0" err="1">
                <a:latin typeface="Comic Sans MS" panose="030F0702030302020204" pitchFamily="66" charset="0"/>
              </a:rPr>
              <a:t>рус.ботан.общ</a:t>
            </a:r>
            <a:r>
              <a:rPr lang="ru-RU" dirty="0">
                <a:latin typeface="Comic Sans MS" panose="030F0702030302020204" pitchFamily="66" charset="0"/>
              </a:rPr>
              <a:t>. (16-22 сентября, 2013 г., С.17-18).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Мухитдинов Н.М. Геоботаника. Алматы., 2011. 384 б.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Камелин</a:t>
            </a:r>
            <a:r>
              <a:rPr lang="ru-RU" dirty="0">
                <a:latin typeface="Comic Sans MS" panose="030F0702030302020204" pitchFamily="66" charset="0"/>
              </a:rPr>
              <a:t> Р.Б.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 конференция Научный центр РАН Петрозаводск., 2007., С.8-22.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Розенберг Г.С.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школа- конференция Научный центр РАН Петрозаводск., 2007., С.72-118.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2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1724-69F1-F97F-F33C-FE23D3A5F2F2}"/>
              </a:ext>
            </a:extLst>
          </p:cNvPr>
          <p:cNvSpPr txBox="1"/>
          <p:nvPr/>
        </p:nvSpPr>
        <p:spPr>
          <a:xfrm>
            <a:off x="1889760" y="2505670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Назарларыңызға рахмет!</a:t>
            </a:r>
            <a:endParaRPr lang="ru-KZ" sz="4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4BE22-A124-797D-81FB-3443867285DA}"/>
              </a:ext>
            </a:extLst>
          </p:cNvPr>
          <p:cNvSpPr txBox="1"/>
          <p:nvPr/>
        </p:nvSpPr>
        <p:spPr>
          <a:xfrm>
            <a:off x="914399" y="970954"/>
            <a:ext cx="101684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latin typeface="Comic Sans MS" panose="030F0702030302020204" pitchFamily="66" charset="0"/>
                <a:cs typeface="Times New Roman" pitchFamily="18" charset="0"/>
              </a:rPr>
              <a:t>Сабақтың мақсаты: </a:t>
            </a:r>
            <a:endParaRPr lang="kk-KZ" sz="2000" b="1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kk-KZ" sz="2000" dirty="0" smtClean="0">
              <a:latin typeface="Comic Sans MS" panose="030F0702030302020204" pitchFamily="66" charset="0"/>
            </a:endParaRPr>
          </a:p>
          <a:p>
            <a:r>
              <a:rPr lang="kk-KZ" sz="2000" dirty="0" smtClean="0">
                <a:latin typeface="Comic Sans MS" panose="030F0702030302020204" pitchFamily="66" charset="0"/>
              </a:rPr>
              <a:t>Биологиялық </a:t>
            </a:r>
            <a:r>
              <a:rPr lang="kk-KZ" sz="2000" dirty="0">
                <a:latin typeface="Comic Sans MS" panose="030F0702030302020204" pitchFamily="66" charset="0"/>
              </a:rPr>
              <a:t>алуантүрлілік компоненттерін сақтау және тиімді </a:t>
            </a:r>
            <a:r>
              <a:rPr lang="kk-KZ" sz="2000" dirty="0" smtClean="0">
                <a:latin typeface="Comic Sans MS" panose="030F0702030302020204" pitchFamily="66" charset="0"/>
              </a:rPr>
              <a:t>пайдаланудың </a:t>
            </a:r>
            <a:r>
              <a:rPr lang="kk-KZ" sz="2000" dirty="0">
                <a:latin typeface="Comic Sans MS" panose="030F0702030302020204" pitchFamily="66" charset="0"/>
              </a:rPr>
              <a:t>негізгі мәселелермен, табиғатты пайдалану стратегиясының зерттеу жұмыстарымен және биоалуантүрлілікті сақтаудың құқықтық негіздерімен, биоалуантүрлілікке келтірілетін залалдарды есепке ала отырып, биоресурстарды алу бойынша бақылау әдістерімен; жалпы ғаламдық биоалуантүрлілікті сақтау стратегиясына Қазақстанның қосатын үлесімен танысу.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443F3-26F0-3732-1B33-AF19AFAEFFFD}"/>
              </a:ext>
            </a:extLst>
          </p:cNvPr>
          <p:cNvSpPr txBox="1"/>
          <p:nvPr/>
        </p:nvSpPr>
        <p:spPr>
          <a:xfrm>
            <a:off x="905933" y="868033"/>
            <a:ext cx="1065953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Ж</a:t>
            </a:r>
            <a:r>
              <a:rPr lang="kk-KZ" sz="1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алпы п</a:t>
            </a:r>
            <a:r>
              <a:rPr lang="ru-RU" sz="2000" b="1" dirty="0" err="1" smtClean="0">
                <a:latin typeface="Comic Sans MS" panose="030F0702030302020204" pitchFamily="66" charset="0"/>
                <a:cs typeface="Times New Roman" pitchFamily="18" charset="0"/>
              </a:rPr>
              <a:t>әнді</a:t>
            </a:r>
            <a:r>
              <a:rPr lang="ru-RU" sz="2000" b="1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  <a:cs typeface="Times New Roman" pitchFamily="18" charset="0"/>
              </a:rPr>
              <a:t>оқытудан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  <a:cs typeface="Times New Roman" pitchFamily="18" charset="0"/>
              </a:rPr>
              <a:t>күтілетін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  <a:cs typeface="Times New Roman" pitchFamily="18" charset="0"/>
              </a:rPr>
              <a:t>нәтижелер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kk-KZ" sz="2000" dirty="0">
                <a:latin typeface="Comic Sans MS" panose="030F0702030302020204" pitchFamily="66" charset="0"/>
              </a:rPr>
              <a:t>Қазақстан флорасының өсімдіктер жабыны және ормандары;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kk-KZ" sz="2000" dirty="0">
                <a:latin typeface="Comic Sans MS" panose="030F0702030302020204" pitchFamily="66" charset="0"/>
              </a:rPr>
              <a:t>Қазақстан далалары, шөлдері және биік тау белдеулерінің өсімдіктер жабынының ерекшеліктері;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kk-KZ" sz="2000" dirty="0">
                <a:latin typeface="Comic Sans MS" panose="030F0702030302020204" pitchFamily="66" charset="0"/>
              </a:rPr>
              <a:t>Фитоценоздардың динамикасы;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kk-KZ" sz="2000" dirty="0">
                <a:latin typeface="Comic Sans MS" panose="030F0702030302020204" pitchFamily="66" charset="0"/>
              </a:rPr>
              <a:t>Фитоценоздар географиясы туралы жалпы түсінік қалыптастыру;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kk-KZ" sz="2000" dirty="0">
                <a:latin typeface="Comic Sans MS" panose="030F0702030302020204" pitchFamily="66" charset="0"/>
              </a:rPr>
              <a:t>Қазақстан флорасын және өсімдіктер жабынын қорғау, сақтау стратегиясын іске асыру шараларын меңгеру</a:t>
            </a:r>
            <a:r>
              <a:rPr lang="kk-KZ" sz="2000" dirty="0" smtClean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endParaRPr lang="kk-KZ" sz="2000" b="1" cap="all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dirty="0" smtClean="0">
                <a:latin typeface="Comic Sans MS" panose="030F0702030302020204" pitchFamily="66" charset="0"/>
                <a:cs typeface="Times New Roman" pitchFamily="18" charset="0"/>
              </a:rPr>
              <a:t>Пререквизиттер</a:t>
            </a:r>
            <a:r>
              <a:rPr lang="kk-KZ" sz="2000" b="1" cap="all" dirty="0" smtClean="0">
                <a:latin typeface="Comic Sans MS" panose="030F0702030302020204" pitchFamily="66" charset="0"/>
                <a:cs typeface="Times New Roman" pitchFamily="18" charset="0"/>
              </a:rPr>
              <a:t>: </a:t>
            </a:r>
            <a:endParaRPr lang="kk-KZ" sz="2000" b="1" cap="all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Ботаника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Өсімдіктер</a:t>
            </a:r>
            <a:r>
              <a:rPr lang="ru-RU" sz="2000" dirty="0">
                <a:latin typeface="Comic Sans MS" panose="030F0702030302020204" pitchFamily="66" charset="0"/>
              </a:rPr>
              <a:t> мен </a:t>
            </a:r>
            <a:r>
              <a:rPr lang="ru-RU" sz="2000" dirty="0" err="1">
                <a:latin typeface="Comic Sans MS" panose="030F0702030302020204" pitchFamily="66" charset="0"/>
              </a:rPr>
              <a:t>жануарлар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биоалуантүрлілігі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Жергілікті</a:t>
            </a:r>
            <a:r>
              <a:rPr lang="ru-RU" sz="2000" dirty="0">
                <a:latin typeface="Comic Sans MS" panose="030F0702030302020204" pitchFamily="66" charset="0"/>
              </a:rPr>
              <a:t> флора, </a:t>
            </a:r>
            <a:r>
              <a:rPr lang="ru-RU" sz="2000" dirty="0" err="1">
                <a:latin typeface="Comic Sans MS" panose="030F0702030302020204" pitchFamily="66" charset="0"/>
              </a:rPr>
              <a:t>Қазақстан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биоресурстары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endParaRPr lang="kk-KZ" sz="2000" b="1" cap="all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dirty="0" smtClean="0">
                <a:latin typeface="Comic Sans MS" panose="030F0702030302020204" pitchFamily="66" charset="0"/>
                <a:cs typeface="Times New Roman" pitchFamily="18" charset="0"/>
              </a:rPr>
              <a:t>Постреквизиттер</a:t>
            </a:r>
            <a:r>
              <a:rPr lang="kk-KZ" sz="2000" b="1" cap="all" dirty="0" smtClean="0">
                <a:latin typeface="Comic Sans MS" panose="030F0702030302020204" pitchFamily="66" charset="0"/>
                <a:cs typeface="Times New Roman" pitchFamily="18" charset="0"/>
              </a:rPr>
              <a:t>: </a:t>
            </a:r>
            <a:endParaRPr lang="kk-KZ" sz="2000" b="1" cap="all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Comic Sans MS" panose="030F0702030302020204" pitchFamily="66" charset="0"/>
                <a:cs typeface="Times New Roman" pitchFamily="18" charset="0"/>
              </a:rPr>
              <a:t>Индикациялық </a:t>
            </a:r>
            <a:r>
              <a:rPr lang="kk-KZ" sz="2000" dirty="0">
                <a:latin typeface="Comic Sans MS" panose="030F0702030302020204" pitchFamily="66" charset="0"/>
                <a:cs typeface="Times New Roman" pitchFamily="18" charset="0"/>
              </a:rPr>
              <a:t>геоботаника, Фитоценология</a:t>
            </a:r>
            <a:endParaRPr lang="ru-RU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0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664A5C-FEA3-1D08-D906-75CF4D269B45}"/>
              </a:ext>
            </a:extLst>
          </p:cNvPr>
          <p:cNvSpPr txBox="1"/>
          <p:nvPr/>
        </p:nvSpPr>
        <p:spPr>
          <a:xfrm>
            <a:off x="1346199" y="1611911"/>
            <a:ext cx="52374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Қазақстанда</a:t>
            </a:r>
            <a:r>
              <a:rPr lang="ru-RU" alt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өсімдіктердің</a:t>
            </a:r>
            <a:r>
              <a:rPr lang="ru-RU" alt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6 000-нан </a:t>
            </a:r>
            <a:r>
              <a:rPr lang="ru-RU" alt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астамы</a:t>
            </a:r>
            <a:r>
              <a:rPr lang="ru-RU" alt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– </a:t>
            </a:r>
            <a:r>
              <a:rPr lang="ru-RU" altLang="ru-RU" sz="2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жоғары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сатыдағы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түтікті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</a:t>
            </a:r>
            <a:r>
              <a:rPr lang="ru-RU" alt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39" y="201455"/>
            <a:ext cx="5146571" cy="3349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01" y="3294764"/>
            <a:ext cx="5113451" cy="32584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70320" y="4202871"/>
            <a:ext cx="56952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Жоғары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сатыдағы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өсімдіктердің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түр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байлығы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-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интродукцияланған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мәдени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түрлер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мен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кездейсоқ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әкелінген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500-ден аса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түрлерді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қоспағанда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, 161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тұқымдасқа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, 1120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туысқа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жататын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6100-ге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жуық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түрден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тұрады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Оның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ішіндегі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730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түр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тек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Қазақстанда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өсетін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эндемдік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түрлер</a:t>
            </a:r>
            <a:r>
              <a:rPr lang="ru-RU" alt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9601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260648"/>
            <a:ext cx="9936480" cy="4616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4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Қазақстан</a:t>
            </a:r>
            <a:r>
              <a:rPr lang="ru-RU" sz="34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жерінде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өсімдіктердің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таралуы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түрлер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мен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эндемдердің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топтасуы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табиғи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аймақтар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мен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таулы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белдеулерде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әртүрлі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Республиканың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осыншама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бай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дүниесі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түрлердің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биологиялық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экологиялық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эволюциялық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ерекшеліктеріне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байланысты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әртүрлі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бірлестіктер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мен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қауымдастықтарда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жүйеленген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Қазақстанның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жазық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бөлігі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орманды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далалық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4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далалы</a:t>
            </a:r>
            <a:r>
              <a:rPr lang="ru-RU" sz="34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endParaRPr lang="ru-RU" sz="3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4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шөлейтті</a:t>
            </a:r>
            <a:r>
              <a:rPr lang="ru-RU" sz="34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  <a:endParaRPr lang="ru-RU" sz="3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4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шөлді</a:t>
            </a:r>
            <a:r>
              <a:rPr lang="ru-RU" sz="34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белдемдеріне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аймақтарға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  <a:r>
              <a:rPr lang="ru-RU" sz="3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ажыратылады</a:t>
            </a:r>
            <a:r>
              <a:rPr lang="ru-RU" sz="3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42" y="198120"/>
            <a:ext cx="4468755" cy="27433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9104" y="2941433"/>
            <a:ext cx="3474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AutoNum type="arabicPeriod"/>
            </a:pPr>
            <a:r>
              <a:rPr lang="kk-KZ" b="1" dirty="0" smtClean="0">
                <a:latin typeface="Comic Sans MS" panose="030F0702030302020204" pitchFamily="66" charset="0"/>
                <a:cs typeface="Times New Roman" pitchFamily="18" charset="0"/>
              </a:rPr>
              <a:t>Орманды </a:t>
            </a:r>
            <a:r>
              <a:rPr lang="kk-KZ" b="1" dirty="0">
                <a:latin typeface="Comic Sans MS" panose="030F0702030302020204" pitchFamily="66" charset="0"/>
                <a:cs typeface="Times New Roman" pitchFamily="18" charset="0"/>
              </a:rPr>
              <a:t>далалы аймақ </a:t>
            </a:r>
            <a:endParaRPr lang="kk-KZ" b="1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kk-KZ" b="1" dirty="0">
                <a:latin typeface="Comic Sans MS" panose="030F0702030302020204" pitchFamily="66" charset="0"/>
                <a:cs typeface="Times New Roman" pitchFamily="18" charset="0"/>
              </a:rPr>
              <a:t>Қарқара, Көкшетау)</a:t>
            </a:r>
            <a:endParaRPr lang="ru-RU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748" y="198120"/>
            <a:ext cx="4700423" cy="280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99285" y="3079932"/>
            <a:ext cx="36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latin typeface="Comic Sans MS" panose="030F0702030302020204" pitchFamily="66" charset="0"/>
                <a:cs typeface="Times New Roman" pitchFamily="18" charset="0"/>
              </a:rPr>
              <a:t>2. Далалы аймақ (Сарыарқа)</a:t>
            </a:r>
            <a:endParaRPr lang="ru-RU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41" y="3587764"/>
            <a:ext cx="4468755" cy="28985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2900" y="6486270"/>
            <a:ext cx="4546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latin typeface="Comic Sans MS" panose="030F0702030302020204" pitchFamily="66" charset="0"/>
                <a:cs typeface="Times New Roman" pitchFamily="18" charset="0"/>
              </a:rPr>
              <a:t>3. Шөлейттер (Каспий маңы ойпаты)</a:t>
            </a:r>
            <a:endParaRPr lang="ru-RU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587764"/>
            <a:ext cx="4697171" cy="28985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3787" y="6486270"/>
            <a:ext cx="35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latin typeface="Comic Sans MS" panose="030F0702030302020204" pitchFamily="66" charset="0"/>
                <a:cs typeface="Times New Roman" pitchFamily="18" charset="0"/>
              </a:rPr>
              <a:t>4. Шөлді аймақ (Қызылқұм)</a:t>
            </a:r>
            <a:endParaRPr lang="ru-RU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4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908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Биоалуантүрлілік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туралы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түсінік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25880"/>
            <a:ext cx="9601200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Биоалуантүрлілік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адамзатты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шексіз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ұзақ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уақыт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энергетикалық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техникалық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ресурстармен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қамтамасыз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жалғыз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көзі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Биоалуантүрліліктің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экожүйедегі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болуының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негізгі</a:t>
            </a:r>
            <a:r>
              <a:rPr lang="ru-RU" dirty="0">
                <a:latin typeface="Comic Sans MS" panose="030F0702030302020204" pitchFamily="66" charset="0"/>
              </a:rPr>
              <a:t> факторы бола </a:t>
            </a:r>
            <a:r>
              <a:rPr lang="ru-RU" dirty="0" err="1">
                <a:latin typeface="Comic Sans MS" panose="030F0702030302020204" pitchFamily="66" charset="0"/>
              </a:rPr>
              <a:t>отырып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маңызды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қасиеті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тұрақтылықты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қамтамасыз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</a:t>
            </a:r>
            <a:r>
              <a:rPr lang="kk-KZ" dirty="0">
                <a:latin typeface="Comic Sans MS" panose="030F0702030302020204" pitchFamily="66" charset="0"/>
              </a:rPr>
              <a:t>у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Элементарлық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іс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жүзінде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бөлінбейтін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экожүйелердің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көптүрлілігі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алдымен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құрамымен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анықталады</a:t>
            </a:r>
            <a:r>
              <a:rPr lang="ru-RU" dirty="0">
                <a:latin typeface="Comic Sans MS" panose="030F0702030302020204" pitchFamily="66" charset="0"/>
              </a:rPr>
              <a:t>. Ал </a:t>
            </a:r>
            <a:r>
              <a:rPr lang="ru-RU" dirty="0" err="1">
                <a:latin typeface="Comic Sans MS" panose="030F0702030302020204" pitchFamily="66" charset="0"/>
              </a:rPr>
              <a:t>ең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экожүйелер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алуантүрліліктің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артуына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кіретін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деңгейдегі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экожүйелердің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маңызы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артады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Биосфераның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тарихының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барысында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ағзаларының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түрлерінің</a:t>
            </a:r>
            <a:r>
              <a:rPr lang="ru-RU" dirty="0">
                <a:latin typeface="Comic Sans MS" panose="030F0702030302020204" pitchFamily="66" charset="0"/>
              </a:rPr>
              <a:t> саны </a:t>
            </a:r>
            <a:r>
              <a:rPr lang="ru-RU" dirty="0" err="1">
                <a:latin typeface="Comic Sans MS" panose="030F0702030302020204" pitchFamily="66" charset="0"/>
              </a:rPr>
              <a:t>тұрақты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болмаған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Әрбір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белгілі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уақыт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өмір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сүреді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Шамамен</a:t>
            </a:r>
            <a:r>
              <a:rPr lang="ru-RU" dirty="0">
                <a:latin typeface="Comic Sans MS" panose="030F0702030302020204" pitchFamily="66" charset="0"/>
              </a:rPr>
              <a:t> 10-30 млн </a:t>
            </a:r>
            <a:r>
              <a:rPr lang="ru-RU" dirty="0" err="1">
                <a:latin typeface="Comic Sans MS" panose="030F0702030302020204" pitchFamily="66" charset="0"/>
              </a:rPr>
              <a:t>жыл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ішінде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өмірі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қысқа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бірнеше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мың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ұзақ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өмір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сүретін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тірі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қазбалар</a:t>
            </a:r>
            <a:r>
              <a:rPr lang="ru-RU" dirty="0">
                <a:latin typeface="Comic Sans MS" panose="030F0702030302020204" pitchFamily="66" charset="0"/>
              </a:rPr>
              <a:t> да бар. </a:t>
            </a:r>
            <a:r>
              <a:rPr lang="ru-RU" dirty="0" err="1">
                <a:latin typeface="Comic Sans MS" panose="030F0702030302020204" pitchFamily="66" charset="0"/>
              </a:rPr>
              <a:t>Мысалы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мүктер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өзгермеген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қалпында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шамамен</a:t>
            </a:r>
            <a:r>
              <a:rPr lang="ru-RU" dirty="0">
                <a:latin typeface="Comic Sans MS" panose="030F0702030302020204" pitchFamily="66" charset="0"/>
              </a:rPr>
              <a:t> 500 млн </a:t>
            </a:r>
            <a:r>
              <a:rPr lang="ru-RU" dirty="0" err="1">
                <a:latin typeface="Comic Sans MS" panose="030F0702030302020204" pitchFamily="66" charset="0"/>
              </a:rPr>
              <a:t>жыл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ашықтұқымдылар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гингко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дәуірінен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бері</a:t>
            </a:r>
            <a:r>
              <a:rPr lang="ru-RU" dirty="0">
                <a:latin typeface="Comic Sans MS" panose="030F0702030302020204" pitchFamily="66" charset="0"/>
              </a:rPr>
              <a:t> 150 млн </a:t>
            </a:r>
            <a:r>
              <a:rPr lang="ru-RU" dirty="0" err="1">
                <a:latin typeface="Comic Sans MS" panose="030F0702030302020204" pitchFamily="66" charset="0"/>
              </a:rPr>
              <a:t>жыл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Егер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ертеректе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орташа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алғанда</a:t>
            </a:r>
            <a:r>
              <a:rPr lang="ru-RU" dirty="0">
                <a:latin typeface="Comic Sans MS" panose="030F0702030302020204" pitchFamily="66" charset="0"/>
              </a:rPr>
              <a:t> 2000 </a:t>
            </a:r>
            <a:r>
              <a:rPr lang="ru-RU" dirty="0" err="1">
                <a:latin typeface="Comic Sans MS" panose="030F0702030302020204" pitchFamily="66" charset="0"/>
              </a:rPr>
              <a:t>жылда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отырса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соңғы</a:t>
            </a:r>
            <a:r>
              <a:rPr lang="ru-RU" dirty="0">
                <a:latin typeface="Comic Sans MS" panose="030F0702030302020204" pitchFamily="66" charset="0"/>
              </a:rPr>
              <a:t> 300 </a:t>
            </a:r>
            <a:r>
              <a:rPr lang="ru-RU" dirty="0" err="1">
                <a:latin typeface="Comic Sans MS" panose="030F0702030302020204" pitchFamily="66" charset="0"/>
              </a:rPr>
              <a:t>жылда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</a:t>
            </a:r>
            <a:r>
              <a:rPr lang="ru-RU" dirty="0">
                <a:latin typeface="Comic Sans MS" panose="030F0702030302020204" pitchFamily="66" charset="0"/>
              </a:rPr>
              <a:t> 10 </a:t>
            </a:r>
            <a:r>
              <a:rPr lang="ru-RU" dirty="0" err="1">
                <a:latin typeface="Comic Sans MS" panose="030F0702030302020204" pitchFamily="66" charset="0"/>
              </a:rPr>
              <a:t>жыл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сайын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отыр</a:t>
            </a:r>
            <a:r>
              <a:rPr lang="ru-RU" dirty="0">
                <a:latin typeface="Comic Sans MS" panose="030F0702030302020204" pitchFamily="66" charset="0"/>
              </a:rPr>
              <a:t>. 1600 </a:t>
            </a:r>
            <a:r>
              <a:rPr lang="ru-RU" dirty="0" err="1">
                <a:latin typeface="Comic Sans MS" panose="030F0702030302020204" pitchFamily="66" charset="0"/>
              </a:rPr>
              <a:t>жылдан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бастап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20 </a:t>
            </a:r>
            <a:r>
              <a:rPr lang="ru-RU" dirty="0" err="1">
                <a:latin typeface="Comic Sans MS" panose="030F0702030302020204" pitchFamily="66" charset="0"/>
              </a:rPr>
              <a:t>түрі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кеткен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70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72440"/>
            <a:ext cx="9601200" cy="6019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санының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күрт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төмендеуі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себептері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Көбінесе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мекен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ортасының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бұзылуымен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Біріншіден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әдетте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қоректік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байланыстармен</a:t>
            </a:r>
            <a:r>
              <a:rPr lang="ru-RU" dirty="0">
                <a:latin typeface="Comic Sans MS" panose="030F0702030302020204" pitchFamily="66" charset="0"/>
              </a:rPr>
              <a:t>  </a:t>
            </a:r>
            <a:r>
              <a:rPr lang="ru-RU" dirty="0" err="1">
                <a:latin typeface="Comic Sans MS" panose="030F0702030302020204" pitchFamily="66" charset="0"/>
              </a:rPr>
              <a:t>тығыз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бірнеше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әрекетін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бұзуға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әкеліп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соқтырады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Екіншіден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қандай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жоюдың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қажеті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жоқ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Олардың</a:t>
            </a:r>
            <a:r>
              <a:rPr lang="ru-RU" dirty="0">
                <a:latin typeface="Comic Sans MS" panose="030F0702030302020204" pitchFamily="66" charset="0"/>
              </a:rPr>
              <a:t> саны </a:t>
            </a:r>
            <a:r>
              <a:rPr lang="ru-RU" dirty="0" err="1">
                <a:latin typeface="Comic Sans MS" panose="030F0702030302020204" pitchFamily="66" charset="0"/>
              </a:rPr>
              <a:t>белгілі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шамадан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төмендеп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кетсе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қайта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қалпына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алмайды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Ішкі</a:t>
            </a:r>
            <a:r>
              <a:rPr lang="ru-RU" dirty="0">
                <a:latin typeface="Comic Sans MS" panose="030F0702030302020204" pitchFamily="66" charset="0"/>
              </a:rPr>
              <a:t> су </a:t>
            </a:r>
            <a:r>
              <a:rPr lang="ru-RU" dirty="0" err="1">
                <a:latin typeface="Comic Sans MS" panose="030F0702030302020204" pitchFamily="66" charset="0"/>
              </a:rPr>
              <a:t>қоймаларының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ластануы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тұздылығының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қышқылдылығының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артуы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нәтижесінде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көптеген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қаупі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төніп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отыр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Адамның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барлық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ауқымды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іс-әрекеттері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алуантүрліліктің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кемуіне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әкеледі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Осының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нәтижесінде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бүкіл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белдеулердің</a:t>
            </a:r>
            <a:r>
              <a:rPr lang="ru-RU" dirty="0">
                <a:latin typeface="Comic Sans MS" panose="030F0702030302020204" pitchFamily="66" charset="0"/>
              </a:rPr>
              <a:t> де </a:t>
            </a:r>
            <a:r>
              <a:rPr lang="ru-RU" dirty="0" err="1">
                <a:latin typeface="Comic Sans MS" panose="030F0702030302020204" pitchFamily="66" charset="0"/>
              </a:rPr>
              <a:t>жойылу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факторлары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белгілі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жойылуының</a:t>
            </a:r>
            <a:r>
              <a:rPr lang="ru-RU" dirty="0">
                <a:latin typeface="Comic Sans MS" panose="030F0702030302020204" pitchFamily="66" charset="0"/>
              </a:rPr>
              <a:t>  </a:t>
            </a:r>
            <a:r>
              <a:rPr lang="ru-RU" dirty="0" err="1">
                <a:latin typeface="Comic Sans MS" panose="030F0702030302020204" pitchFamily="66" charset="0"/>
              </a:rPr>
              <a:t>нәтижелері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ауыр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Жекелеген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экожүйелердің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алуантүрлілігінің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кемуін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экожүйелерден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әкелу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арқылы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қалпына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келтіруге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мүмкіндік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болса</a:t>
            </a:r>
            <a:r>
              <a:rPr lang="ru-RU" dirty="0">
                <a:latin typeface="Comic Sans MS" panose="030F0702030302020204" pitchFamily="66" charset="0"/>
              </a:rPr>
              <a:t>, ал </a:t>
            </a:r>
            <a:r>
              <a:rPr lang="ru-RU" dirty="0" err="1">
                <a:latin typeface="Comic Sans MS" panose="030F0702030302020204" pitchFamily="66" charset="0"/>
              </a:rPr>
              <a:t>толық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жүйе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ретінде</a:t>
            </a:r>
            <a:r>
              <a:rPr lang="ru-RU" dirty="0">
                <a:latin typeface="Comic Sans MS" panose="030F0702030302020204" pitchFamily="66" charset="0"/>
              </a:rPr>
              <a:t> биосфера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қайтымсыз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7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Биологиялық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алуантүрлілікті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с</a:t>
            </a:r>
            <a:r>
              <a:rPr lang="ru-RU" sz="3200" dirty="0" err="1">
                <a:latin typeface="Comic Sans MS" panose="030F0702030302020204" pitchFamily="66" charset="0"/>
              </a:rPr>
              <a:t>ақтау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7760"/>
            <a:ext cx="9601200" cy="4739640"/>
          </a:xfrm>
        </p:spPr>
        <p:txBody>
          <a:bodyPr>
            <a:normAutofit fontScale="92500" lnSpcReduction="1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Comic Sans MS" panose="030F0702030302020204" pitchFamily="66" charset="0"/>
              </a:rPr>
              <a:t>Экологиялық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мәселелерді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биологиялық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алуантүрлілікті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сақтаудың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жолы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ресурстары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табиғатты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халықаралық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одағы</a:t>
            </a:r>
            <a:r>
              <a:rPr lang="ru-RU" dirty="0">
                <a:latin typeface="Comic Sans MS" panose="030F0702030302020204" pitchFamily="66" charset="0"/>
              </a:rPr>
              <a:t> (МСОП) </a:t>
            </a:r>
            <a:r>
              <a:rPr lang="ru-RU" dirty="0" err="1">
                <a:latin typeface="Comic Sans MS" panose="030F0702030302020204" pitchFamily="66" charset="0"/>
              </a:rPr>
              <a:t>бүкіл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планетаның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кітабын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құрастырған</a:t>
            </a:r>
            <a:r>
              <a:rPr lang="kk-KZ" dirty="0">
                <a:latin typeface="Comic Sans MS" panose="030F0702030302020204" pitchFamily="66" charset="0"/>
              </a:rPr>
              <a:t>: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latin typeface="Comic Sans MS" panose="030F0702030302020204" pitchFamily="66" charset="0"/>
              </a:rPr>
              <a:t>Қызыл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сирек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жойылу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қаупі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төніп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отырған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ағзалар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енгізілген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шамамен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санының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кемуі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себебі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таралу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террториясы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орындалатын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іс-шаралар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т.б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мәліметтер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көрсетіледі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Қызыл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кітапқа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барлық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бірнеше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категорияға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бөледі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жойылу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қаупі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төніп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тұрған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арнайы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қатал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шаралары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қажет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кеміп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жатқан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тіршілігін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сақтау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саны </a:t>
            </a:r>
            <a:r>
              <a:rPr lang="ru-RU" dirty="0" err="1">
                <a:latin typeface="Comic Sans MS" panose="030F0702030302020204" pitchFamily="66" charset="0"/>
              </a:rPr>
              <a:t>жеткілікті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бірақ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жылдам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кеміп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жатқан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сирек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жойылу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қаупі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бірақ</a:t>
            </a:r>
            <a:r>
              <a:rPr lang="ru-RU" dirty="0">
                <a:latin typeface="Comic Sans MS" panose="030F0702030302020204" pitchFamily="66" charset="0"/>
              </a:rPr>
              <a:t> саны аз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шектелген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территорияларда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ғана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кездеседі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err="1">
                <a:latin typeface="Comic Sans MS" panose="030F0702030302020204" pitchFamily="66" charset="0"/>
              </a:rPr>
              <a:t>анықталмаған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қамқорлыққа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негіз</a:t>
            </a:r>
            <a:r>
              <a:rPr lang="ru-RU" dirty="0">
                <a:latin typeface="Comic Sans MS" panose="030F0702030302020204" pitchFamily="66" charset="0"/>
              </a:rPr>
              <a:t> бар, </a:t>
            </a:r>
            <a:r>
              <a:rPr lang="ru-RU" dirty="0" err="1">
                <a:latin typeface="Comic Sans MS" panose="030F0702030302020204" pitchFamily="66" charset="0"/>
              </a:rPr>
              <a:t>бірақ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мәліметтер</a:t>
            </a:r>
            <a:r>
              <a:rPr lang="ru-RU" dirty="0">
                <a:latin typeface="Comic Sans MS" panose="030F0702030302020204" pitchFamily="66" charset="0"/>
              </a:rPr>
              <a:t> аз).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719756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210</TotalTime>
  <Words>2331</Words>
  <Application>Microsoft Office PowerPoint</Application>
  <PresentationFormat>Широкоэкранный</PresentationFormat>
  <Paragraphs>121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Times New Roman</vt:lpstr>
      <vt:lpstr>Wingdings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Биоалуантүрлілік туралы түсінік</vt:lpstr>
      <vt:lpstr>Презентация PowerPoint</vt:lpstr>
      <vt:lpstr>Биологиялық алуантүрлілікті сақтау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  <vt:lpstr>Әдебиеттер және ресурстар: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Tolganay Ryskali</dc:creator>
  <cp:lastModifiedBy>Lenovo</cp:lastModifiedBy>
  <cp:revision>14</cp:revision>
  <dcterms:created xsi:type="dcterms:W3CDTF">2025-11-01T16:53:23Z</dcterms:created>
  <dcterms:modified xsi:type="dcterms:W3CDTF">2025-11-07T05:27:31Z</dcterms:modified>
</cp:coreProperties>
</file>